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95" r:id="rId2"/>
    <p:sldId id="281" r:id="rId3"/>
    <p:sldId id="287" r:id="rId4"/>
    <p:sldId id="289" r:id="rId5"/>
    <p:sldId id="310" r:id="rId6"/>
    <p:sldId id="396" r:id="rId7"/>
    <p:sldId id="397" r:id="rId8"/>
    <p:sldId id="399" r:id="rId9"/>
    <p:sldId id="352" r:id="rId10"/>
    <p:sldId id="353" r:id="rId11"/>
    <p:sldId id="354" r:id="rId12"/>
    <p:sldId id="355" r:id="rId13"/>
    <p:sldId id="351" r:id="rId14"/>
    <p:sldId id="309" r:id="rId15"/>
    <p:sldId id="401" r:id="rId16"/>
    <p:sldId id="364" r:id="rId17"/>
    <p:sldId id="403" r:id="rId18"/>
    <p:sldId id="400" r:id="rId19"/>
    <p:sldId id="402" r:id="rId20"/>
    <p:sldId id="263" r:id="rId21"/>
    <p:sldId id="306" r:id="rId22"/>
  </p:sldIdLst>
  <p:sldSz cx="12192000" cy="6858000"/>
  <p:notesSz cx="9240838" cy="69548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3567" autoAdjust="0"/>
  </p:normalViewPr>
  <p:slideViewPr>
    <p:cSldViewPr>
      <p:cViewPr varScale="1">
        <p:scale>
          <a:sx n="76" d="100"/>
          <a:sy n="76" d="100"/>
        </p:scale>
        <p:origin x="132" y="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3988" y="0"/>
            <a:ext cx="4005262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1ADF-27B1-45ED-A9F9-F0A910044B92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869950"/>
            <a:ext cx="4170362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3925" y="3346450"/>
            <a:ext cx="7392988" cy="273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0367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3988" y="6605588"/>
            <a:ext cx="4005262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4BDF-AF9B-4CE0-9972-1D4E26B04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0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248"/>
            <a:ext cx="4075567" cy="6114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0248"/>
            <a:ext cx="4075567" cy="61142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900" y="597408"/>
            <a:ext cx="10809732" cy="587806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87907" y="641604"/>
            <a:ext cx="10686415" cy="5756275"/>
          </a:xfrm>
          <a:custGeom>
            <a:avLst/>
            <a:gdLst/>
            <a:ahLst/>
            <a:cxnLst/>
            <a:rect l="l" t="t" r="r" b="b"/>
            <a:pathLst>
              <a:path w="10686415" h="5756275">
                <a:moveTo>
                  <a:pt x="10686288" y="0"/>
                </a:moveTo>
                <a:lnTo>
                  <a:pt x="0" y="0"/>
                </a:lnTo>
                <a:lnTo>
                  <a:pt x="0" y="5756148"/>
                </a:lnTo>
                <a:lnTo>
                  <a:pt x="10686288" y="5756148"/>
                </a:lnTo>
                <a:lnTo>
                  <a:pt x="106862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7907" y="641604"/>
            <a:ext cx="10686415" cy="5756275"/>
          </a:xfrm>
          <a:custGeom>
            <a:avLst/>
            <a:gdLst/>
            <a:ahLst/>
            <a:cxnLst/>
            <a:rect l="l" t="t" r="r" b="b"/>
            <a:pathLst>
              <a:path w="10686415" h="5756275">
                <a:moveTo>
                  <a:pt x="0" y="5756148"/>
                </a:moveTo>
                <a:lnTo>
                  <a:pt x="10686288" y="5756148"/>
                </a:lnTo>
                <a:lnTo>
                  <a:pt x="10686288" y="0"/>
                </a:lnTo>
                <a:lnTo>
                  <a:pt x="0" y="0"/>
                </a:lnTo>
                <a:lnTo>
                  <a:pt x="0" y="5756148"/>
                </a:lnTo>
                <a:close/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5442" y="618820"/>
            <a:ext cx="842111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370" y="1742694"/>
            <a:ext cx="10481259" cy="4482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9">
            <a:extLst>
              <a:ext uri="{FF2B5EF4-FFF2-40B4-BE49-F238E27FC236}">
                <a16:creationId xmlns:a16="http://schemas.microsoft.com/office/drawing/2014/main" id="{8759F1FB-050E-4F81-A549-5F2020BB09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8885" y="600786"/>
            <a:ext cx="6074229" cy="67038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8DBD87F-F7E1-4F98-BBE2-C7362FD70F59}"/>
              </a:ext>
            </a:extLst>
          </p:cNvPr>
          <p:cNvSpPr txBox="1"/>
          <p:nvPr/>
        </p:nvSpPr>
        <p:spPr>
          <a:xfrm>
            <a:off x="1143000" y="1390749"/>
            <a:ext cx="9401810" cy="9502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71855" marR="866775" algn="ctr">
              <a:lnSpc>
                <a:spcPts val="1730"/>
              </a:lnSpc>
              <a:spcBef>
                <a:spcPts val="310"/>
              </a:spcBef>
            </a:pPr>
            <a:r>
              <a:rPr lang="es-MX" sz="1600" b="1" spc="300" dirty="0">
                <a:latin typeface="Candara" panose="020E0502030303020204" pitchFamily="34" charset="0"/>
                <a:cs typeface="Verdana"/>
              </a:rPr>
              <a:t>DEPARTAMENTO DE GESTIÓN TECNOLÓGICA Y VINCULACIÓN </a:t>
            </a:r>
          </a:p>
          <a:p>
            <a:pPr marL="871855" marR="866775" algn="ctr">
              <a:lnSpc>
                <a:spcPts val="1730"/>
              </a:lnSpc>
              <a:spcBef>
                <a:spcPts val="310"/>
              </a:spcBef>
            </a:pPr>
            <a:r>
              <a:rPr lang="es-MX" sz="1600" b="1" spc="300" dirty="0">
                <a:latin typeface="Candara" panose="020E0502030303020204" pitchFamily="34" charset="0"/>
                <a:cs typeface="Verdana"/>
              </a:rPr>
              <a:t>PROCESO DE SERVICIO SOCIAL </a:t>
            </a:r>
            <a:endParaRPr lang="es-MX" sz="1600" spc="300" dirty="0">
              <a:latin typeface="Candara" panose="020E0502030303020204" pitchFamily="34" charset="0"/>
              <a:cs typeface="Verdana"/>
            </a:endParaRPr>
          </a:p>
          <a:p>
            <a:pPr algn="ctr">
              <a:lnSpc>
                <a:spcPts val="1700"/>
              </a:lnSpc>
            </a:pPr>
            <a:r>
              <a:rPr lang="es-MX" sz="1600" b="1" spc="300" dirty="0">
                <a:latin typeface="Candara" panose="020E0502030303020204" pitchFamily="34" charset="0"/>
                <a:cs typeface="Verdana"/>
              </a:rPr>
              <a:t>CICLO ESCOLAR ENE-JUN 2024 </a:t>
            </a:r>
          </a:p>
          <a:p>
            <a:pPr algn="ctr">
              <a:lnSpc>
                <a:spcPts val="1700"/>
              </a:lnSpc>
            </a:pPr>
            <a:r>
              <a:rPr lang="es-MX" sz="1600" b="1" spc="300" dirty="0">
                <a:latin typeface="Candara" panose="020E0502030303020204" pitchFamily="34" charset="0"/>
                <a:cs typeface="Verdana"/>
              </a:rPr>
              <a:t>PERIODO SERVICIO SOCIAL FEB-AGO 2024</a:t>
            </a:r>
            <a:endParaRPr lang="es-MX" sz="1600" spc="300" dirty="0">
              <a:latin typeface="Candara" panose="020E0502030303020204" pitchFamily="34" charset="0"/>
              <a:cs typeface="Verdana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608D7306-73E8-4D72-8721-FB325321E33A}"/>
              </a:ext>
            </a:extLst>
          </p:cNvPr>
          <p:cNvSpPr txBox="1"/>
          <p:nvPr/>
        </p:nvSpPr>
        <p:spPr>
          <a:xfrm>
            <a:off x="-2658934" y="2460592"/>
            <a:ext cx="13106399" cy="1189427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004060" algn="ctr">
              <a:lnSpc>
                <a:spcPct val="100000"/>
              </a:lnSpc>
              <a:spcBef>
                <a:spcPts val="234"/>
              </a:spcBef>
            </a:pPr>
            <a:r>
              <a:rPr lang="es-MX" sz="2400" b="1" spc="600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           ETAPA I</a:t>
            </a:r>
          </a:p>
          <a:p>
            <a:pPr marL="2004060" algn="ctr">
              <a:lnSpc>
                <a:spcPct val="100000"/>
              </a:lnSpc>
              <a:spcBef>
                <a:spcPts val="234"/>
              </a:spcBef>
            </a:pPr>
            <a:r>
              <a:rPr lang="es-MX" sz="2400" b="1" spc="600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            REQUISITOS INDISPENSABLES PARA</a:t>
            </a:r>
          </a:p>
          <a:p>
            <a:pPr marL="2004060" algn="ctr">
              <a:lnSpc>
                <a:spcPct val="100000"/>
              </a:lnSpc>
              <a:spcBef>
                <a:spcPts val="234"/>
              </a:spcBef>
            </a:pPr>
            <a:r>
              <a:rPr lang="es-MX" sz="2400" b="1" spc="600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            REGISTRAR SERVICIO SOCIAL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6D3D34-982D-49B0-BB02-ED6C42CC0152}"/>
              </a:ext>
            </a:extLst>
          </p:cNvPr>
          <p:cNvSpPr/>
          <p:nvPr/>
        </p:nvSpPr>
        <p:spPr>
          <a:xfrm>
            <a:off x="152400" y="4038600"/>
            <a:ext cx="1165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Estar inscrito en el </a:t>
            </a:r>
            <a:r>
              <a:rPr lang="es-MX" b="1" spc="-65" dirty="0" err="1">
                <a:latin typeface="Candara" panose="020E0502030303020204" pitchFamily="34" charset="0"/>
                <a:cs typeface="Verdana"/>
              </a:rPr>
              <a:t>Depto</a:t>
            </a:r>
            <a:r>
              <a:rPr lang="es-MX" b="1" spc="-65" dirty="0">
                <a:latin typeface="Candara" panose="020E0502030303020204" pitchFamily="34" charset="0"/>
                <a:cs typeface="Verdana"/>
              </a:rPr>
              <a:t> de Servicios Escolares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Tener el 70% créditos en el avance reticular obligatorio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Correo electrónico Institucional INDISPENSABLE 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Registrar el Servicio Social con el formulario del </a:t>
            </a:r>
            <a:r>
              <a:rPr lang="es-MX" b="1" spc="-65" dirty="0">
                <a:latin typeface="Arial Black" panose="020B0A04020102020204" pitchFamily="34" charset="0"/>
                <a:cs typeface="Verdana"/>
              </a:rPr>
              <a:t>QR</a:t>
            </a:r>
            <a:r>
              <a:rPr lang="es-MX" b="1" spc="-65" dirty="0">
                <a:latin typeface="Candara" panose="020E0502030303020204" pitchFamily="34" charset="0"/>
                <a:cs typeface="Verdana"/>
              </a:rPr>
              <a:t> para alumnos ENE-JUN 24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Llenar con sus datos el expediente digital en la plataforma de SITEC con MAYÚSCULAS Y SIN ACENTOS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r>
              <a:rPr lang="es-MX" b="1" spc="-65" dirty="0">
                <a:latin typeface="Candara" panose="020E0502030303020204" pitchFamily="34" charset="0"/>
                <a:cs typeface="Verdana"/>
              </a:rPr>
              <a:t>Cargar los 6 formatos iniciales en PDF  a la plataforma de SITEC </a:t>
            </a:r>
          </a:p>
          <a:p>
            <a:pPr marL="2289810" indent="-285750">
              <a:lnSpc>
                <a:spcPct val="100000"/>
              </a:lnSpc>
              <a:spcBef>
                <a:spcPts val="234"/>
              </a:spcBef>
              <a:buFont typeface="Arial" panose="020B0604020202020204" pitchFamily="34" charset="0"/>
              <a:buChar char="•"/>
            </a:pPr>
            <a:endParaRPr lang="es-MX" dirty="0">
              <a:latin typeface="Candara" panose="020E0502030303020204" pitchFamily="34" charset="0"/>
              <a:cs typeface="Verdana"/>
            </a:endParaRPr>
          </a:p>
        </p:txBody>
      </p:sp>
      <p:pic>
        <p:nvPicPr>
          <p:cNvPr id="6" name="object 22">
            <a:extLst>
              <a:ext uri="{FF2B5EF4-FFF2-40B4-BE49-F238E27FC236}">
                <a16:creationId xmlns:a16="http://schemas.microsoft.com/office/drawing/2014/main" id="{7A678DCB-ECAC-413A-959F-8F905781D4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158183"/>
            <a:ext cx="990600" cy="10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A5FFE3-AC92-4BD7-997E-A3541136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3" t="16267" r="26695" b="8436"/>
          <a:stretch/>
        </p:blipFill>
        <p:spPr>
          <a:xfrm>
            <a:off x="1371600" y="2133600"/>
            <a:ext cx="3265476" cy="348805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72BB9228-3DE4-4CDE-8F40-9A4C8223FA5C}"/>
              </a:ext>
            </a:extLst>
          </p:cNvPr>
          <p:cNvSpPr txBox="1"/>
          <p:nvPr/>
        </p:nvSpPr>
        <p:spPr>
          <a:xfrm>
            <a:off x="5808564" y="1376474"/>
            <a:ext cx="5621436" cy="5230278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3050" algn="ctr">
              <a:lnSpc>
                <a:spcPct val="100000"/>
              </a:lnSpc>
              <a:spcBef>
                <a:spcPts val="885"/>
              </a:spcBef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PLAN DE ACTIVIDADES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CICLO ESCOLAR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es de acuerdo a como aparece en kárdex para este para este Ciclo corresponde ENE- JUN 24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INSTANCIA RECEPTORA: 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Corresponde a la Dependencia donde estas realizando tu Servicio Social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PROGRAMA DE SERVICIO SOCIAL REGISTRADO: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Deberás anotar el mismo n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ombre de programa que anotaste en el Formato (1 o 2) de registro de Programa (externo/interno) NO es valido como nombre de programa SERVICIO SOCIAL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SELECCIONA  PERIODO Y EL AÑO DEL SERVICIO SOCIAL 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Corresponde a capturar el periodo activo de servicio social para este caso corresponde seleccionar FEB escribe con número el AÑO 24 de nuevo seleccionar periodo AGO escribe con número el AÑO 24 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ACTIVIDADES Y MESES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 2 o 3 actividades profesionales a realizar y actualizar las iniciales de los meses según el periodo que corresponda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VIGENCIA DEL SERVICIO SOCIAL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: Mínimo 6 meses  y máximo dos años una vez pasando ese limite de tiempo el Servicio Social caduca por lo que tendrás que volver a registrar y realizar de nuevo su Servicio Social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ACTIVIDADES: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Anotas las actividades profesionales a realizar ,actualizar las iniciales de los meses del periodo F a </a:t>
            </a:r>
            <a:r>
              <a:rPr lang="es-MX" sz="1000" dirty="0" err="1">
                <a:latin typeface="Candara" panose="020E0502030303020204" pitchFamily="34" charset="0"/>
                <a:cs typeface="Verdana"/>
              </a:rPr>
              <a:t>A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y marcar las casillas de los meses a realizar</a:t>
            </a: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Y FIRMA DEL ASESOR DEL PROGRAMA: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a computadora  el nombre completo y firma con pluma azul</a:t>
            </a:r>
            <a:endParaRPr lang="es-MX" sz="1000" dirty="0">
              <a:latin typeface="Candara" panose="020E0502030303020204" pitchFamily="34" charset="0"/>
              <a:cs typeface="Verdana"/>
            </a:endParaRP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SELLO UNIDAD RECEPTORA: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Deberá ser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ello original</a:t>
            </a:r>
            <a:endParaRPr lang="es-MX" sz="1000" dirty="0">
              <a:latin typeface="Candara" panose="020E0502030303020204" pitchFamily="34" charset="0"/>
              <a:cs typeface="Verdana"/>
            </a:endParaRP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Y FIRMA DEL ALUMNO: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Anotar a computadora el nombre completo, Núm. de Control y carrera  y firma con pluma azul</a:t>
            </a: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CARGAR EL FORMATO EN EL CASILLERO QUE CORRESPONDA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B8719D-F69B-4FDB-95B7-65DB521E03F9}"/>
              </a:ext>
            </a:extLst>
          </p:cNvPr>
          <p:cNvSpPr txBox="1"/>
          <p:nvPr/>
        </p:nvSpPr>
        <p:spPr>
          <a:xfrm>
            <a:off x="1112554" y="1506155"/>
            <a:ext cx="396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</a:t>
            </a:r>
            <a:r>
              <a:rPr lang="es-MX" sz="900" dirty="0">
                <a:latin typeface="Arial Black" panose="020B0A04020102020204" pitchFamily="34" charset="0"/>
              </a:rPr>
              <a:t>FORMATO 2- PLAN DE ACTIVIDADES</a:t>
            </a:r>
          </a:p>
          <a:p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DATOS APLICA PARA LA DEPENDENCIA Y PARA EL ESTUDIANTE </a:t>
            </a:r>
          </a:p>
          <a:p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 FORMATO DEBERÁ SER LLENADO A COMPUTADORA CON FIRMAS</a:t>
            </a:r>
          </a:p>
          <a:p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SELLO Y CARGAR EN </a:t>
            </a:r>
            <a:r>
              <a:rPr lang="es-MX" sz="900" dirty="0">
                <a:latin typeface="Aharoni" panose="02010803020104030203" pitchFamily="2" charset="-79"/>
                <a:cs typeface="Aharoni" panose="02010803020104030203" pitchFamily="2" charset="-79"/>
              </a:rPr>
              <a:t>PDF</a:t>
            </a:r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LA PLATAFORMA DE SITEC</a:t>
            </a:r>
          </a:p>
          <a:p>
            <a:endParaRPr lang="es-MX" sz="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object 13">
            <a:extLst>
              <a:ext uri="{FF2B5EF4-FFF2-40B4-BE49-F238E27FC236}">
                <a16:creationId xmlns:a16="http://schemas.microsoft.com/office/drawing/2014/main" id="{6D9423F9-A038-4CB1-8033-139E600A1B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0551771">
            <a:off x="5144072" y="5596588"/>
            <a:ext cx="951365" cy="8878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19884F-A5B4-86DC-204F-E0B34B8C7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" t="7149" r="1093" b="7677"/>
          <a:stretch/>
        </p:blipFill>
        <p:spPr>
          <a:xfrm>
            <a:off x="973236" y="5634353"/>
            <a:ext cx="4284564" cy="760284"/>
          </a:xfrm>
          <a:prstGeom prst="rect">
            <a:avLst/>
          </a:prstGeom>
        </p:spPr>
      </p:pic>
      <p:pic>
        <p:nvPicPr>
          <p:cNvPr id="10" name="object 19">
            <a:extLst>
              <a:ext uri="{FF2B5EF4-FFF2-40B4-BE49-F238E27FC236}">
                <a16:creationId xmlns:a16="http://schemas.microsoft.com/office/drawing/2014/main" id="{0C04A991-EA7E-4AE0-B735-8D3921EBCD6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2816" y="653539"/>
            <a:ext cx="6620256" cy="8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ADF7499-425F-48F8-BF29-80E97DD39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8" t="19708" r="29048" b="11472"/>
          <a:stretch/>
        </p:blipFill>
        <p:spPr>
          <a:xfrm>
            <a:off x="1524002" y="1981201"/>
            <a:ext cx="3581398" cy="3915262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A0CDA784-4870-41D7-AF46-41B1741E4BE4}"/>
              </a:ext>
            </a:extLst>
          </p:cNvPr>
          <p:cNvSpPr txBox="1"/>
          <p:nvPr/>
        </p:nvSpPr>
        <p:spPr>
          <a:xfrm>
            <a:off x="5898831" y="1285616"/>
            <a:ext cx="5562600" cy="476861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3050" algn="ctr">
              <a:lnSpc>
                <a:spcPct val="100000"/>
              </a:lnSpc>
              <a:spcBef>
                <a:spcPts val="885"/>
              </a:spcBef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SOLICITUD CON FOTO</a:t>
            </a: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DATOS PERSONALES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Anotarás tu nombre, edad, sexo , tel. , correo institucional , domicilio</a:t>
            </a: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FOTO: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Debe ser con fondo claro, sin gorras, sin lentes, orejas y frente descubierta, NO </a:t>
            </a:r>
            <a:r>
              <a:rPr lang="es-MX" sz="1000" i="1" dirty="0">
                <a:latin typeface="Candara" panose="020E0502030303020204" pitchFamily="34" charset="0"/>
                <a:cs typeface="Verdana"/>
              </a:rPr>
              <a:t>selfis p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uedes tomarla de tu celular.</a:t>
            </a:r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ESCOLARIDAD 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Seleccionas  la carrera , Núm. de control y semestre del desplegable y de nuevo la indicación de: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CICLO ESCOLAR 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ENE-JUN 24    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PERIODO DE SERVICIO SOCIAL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 FEB-AGO24</a:t>
            </a: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DATOS DEL PROGRAMA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Anotarás el mismo nombre de la dependencia ,el nombre del Titular y puesto que anotaste en el Formato (1 o 2) de registro de Programa (externo/interno) en donde realizarás tu Servicio Social</a:t>
            </a:r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JEFE DEL DEPTO O ÁREA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Anotarás el nombre del Jefe de departamento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y su puesto en donde prestarás tu servicio social</a:t>
            </a: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ASESOR DIRECTO DEL PROGRAMA DE SERVICIO SOCIAL 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notarás el nombre del asesor directo del programa  y su puesto</a:t>
            </a: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PROGRAMA DEL SERVICIO SOCIAL: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Deberás anotar el mismo n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ombre de programa que anotaste en el Formato (1 o 2) de registro de Programa (externo/interno)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 es valido como nombre de programa Servicio Social</a:t>
            </a:r>
            <a:endParaRPr lang="es-MX" sz="1000" dirty="0">
              <a:latin typeface="Candara" panose="020E0502030303020204" pitchFamily="34" charset="0"/>
              <a:cs typeface="Verdana"/>
            </a:endParaRP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FECHA DE INICIO Y TERMINACIÓN: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 día, mes y año </a:t>
            </a:r>
            <a:r>
              <a:rPr lang="es-MX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INDISPENSABLE. 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Fechas de inicio 01 de FEBRERO 2024  fecha de terminación 03 DE AGOSTO 2024.</a:t>
            </a:r>
            <a:endParaRPr lang="es-MX" sz="1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558800" indent="-2857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MODALIDAD: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Externo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si es fuera del ITT / Anotar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INTERNO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si es dentro del ITT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ACTIVIDADES: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 Anotar las mismas actividades que anotaste en el formato (2) del Plan de actividades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CARGAR EN EL CASILLERO QUE CORRESPONDA</a:t>
            </a:r>
          </a:p>
        </p:txBody>
      </p:sp>
      <p:pic>
        <p:nvPicPr>
          <p:cNvPr id="12" name="object 13">
            <a:extLst>
              <a:ext uri="{FF2B5EF4-FFF2-40B4-BE49-F238E27FC236}">
                <a16:creationId xmlns:a16="http://schemas.microsoft.com/office/drawing/2014/main" id="{F742FAA3-0D21-484E-82DE-E16EDFA250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0551771">
            <a:off x="5620318" y="5733212"/>
            <a:ext cx="951365" cy="88783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98AF648-3808-4FCE-BFD4-33066A6C1E0B}"/>
              </a:ext>
            </a:extLst>
          </p:cNvPr>
          <p:cNvSpPr txBox="1"/>
          <p:nvPr/>
        </p:nvSpPr>
        <p:spPr>
          <a:xfrm>
            <a:off x="1524000" y="1357926"/>
            <a:ext cx="4190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FORMATO 3- SOLICITUD CON FOTO</a:t>
            </a:r>
          </a:p>
          <a:p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DATOS APLICA PARA EL ESTUDIANTE ESTE FORMATO DEBERÁ SER LLENADO A COMPUTADORA Y CARGAR EN PDF A LAPLATAFORMA DE SITEC</a:t>
            </a:r>
          </a:p>
          <a:p>
            <a:endParaRPr lang="es-MX" sz="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F4386E-D1BF-B622-CD54-83218D141D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8208" r="11382" b="72548"/>
          <a:stretch/>
        </p:blipFill>
        <p:spPr>
          <a:xfrm>
            <a:off x="1062117" y="5846928"/>
            <a:ext cx="4836714" cy="550744"/>
          </a:xfrm>
          <a:prstGeom prst="rect">
            <a:avLst/>
          </a:prstGeom>
        </p:spPr>
      </p:pic>
      <p:pic>
        <p:nvPicPr>
          <p:cNvPr id="11" name="object 19">
            <a:extLst>
              <a:ext uri="{FF2B5EF4-FFF2-40B4-BE49-F238E27FC236}">
                <a16:creationId xmlns:a16="http://schemas.microsoft.com/office/drawing/2014/main" id="{7FDF03F2-53B9-4D71-9387-BBBB99F90C1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2816" y="653539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3">
            <a:extLst>
              <a:ext uri="{FF2B5EF4-FFF2-40B4-BE49-F238E27FC236}">
                <a16:creationId xmlns:a16="http://schemas.microsoft.com/office/drawing/2014/main" id="{28ED4E68-4C4E-414F-9A82-28E208AB9B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20703605">
            <a:off x="5443402" y="5676924"/>
            <a:ext cx="1177123" cy="8143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3A5099-8444-4383-A5D9-83A077BF0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7" t="17512" r="28158" b="15221"/>
          <a:stretch/>
        </p:blipFill>
        <p:spPr>
          <a:xfrm>
            <a:off x="1219201" y="2274337"/>
            <a:ext cx="3581400" cy="340231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EF43B38-D777-43C0-8CA9-36083B78819E}"/>
              </a:ext>
            </a:extLst>
          </p:cNvPr>
          <p:cNvSpPr txBox="1"/>
          <p:nvPr/>
        </p:nvSpPr>
        <p:spPr>
          <a:xfrm>
            <a:off x="1219202" y="1412715"/>
            <a:ext cx="3581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</a:t>
            </a:r>
            <a:r>
              <a:rPr lang="es-MX" sz="900" dirty="0">
                <a:latin typeface="Arial Black" panose="020B0A04020102020204" pitchFamily="34" charset="0"/>
              </a:rPr>
              <a:t>FORMATO 4 –CARTA COMPROMISO</a:t>
            </a:r>
          </a:p>
          <a:p>
            <a:r>
              <a:rPr lang="es-MX" sz="900" dirty="0">
                <a:solidFill>
                  <a:srgbClr val="0D46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DATOS APLICA PARA EL ESTUDIANTE CON FIRMA ESTE FORMATO DEBERÁ SER LLENADO A COMPUTADORA Y CARGAR EN PDF A LA PLATAFORMA DE SITEC</a:t>
            </a:r>
          </a:p>
          <a:p>
            <a:endParaRPr lang="es-MX" sz="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C05853E-6561-4AB2-9873-2E77BF2E26CC}"/>
              </a:ext>
            </a:extLst>
          </p:cNvPr>
          <p:cNvSpPr txBox="1"/>
          <p:nvPr/>
        </p:nvSpPr>
        <p:spPr>
          <a:xfrm>
            <a:off x="6395883" y="1323672"/>
            <a:ext cx="5110317" cy="449930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3050" algn="ctr">
              <a:lnSpc>
                <a:spcPct val="100000"/>
              </a:lnSpc>
              <a:spcBef>
                <a:spcPts val="885"/>
              </a:spcBef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CARTA COMPROMISO</a:t>
            </a: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DATOS PERSONALES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Anotarás tu nombre, edad, sexo , tel. , correo institucional , domicilio</a:t>
            </a: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ESCOLARIDAD 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Seleccionas  la carrera , Núm. de control y semestre del desplegable y de nuevo la indicación de: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CICLO ESCOLAR 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ENE-JUN 24    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PERIODO DE SERVICIO SOCIAL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 FEB-AGO24</a:t>
            </a: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DATOS DE LA DEPENDENCIA Y DOMICILIO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Anotarás el mismo nombre de la dependencia ,el nombre del Titular y puesto que anotaste en el Formato (1 o 2) de registro de Programa (externo/interno)  y el domicilio de la dependencia en donde realizarás tu Servicio Social</a:t>
            </a:r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ASESOR DIRECTO DEL PROGRAMA DE SERVICIO SOCIAL 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notarás el nombre del asesor directo del programa  y su puesto</a:t>
            </a: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CORREOS DE LA DEPENDENCIA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Anotarás los correos de la dependencia y domicilio</a:t>
            </a: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PROGRAMA DEL SERVICIO SOCIAL: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Deberás anotar el mismo n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ombre de programa que anotaste en el Formato (1 o 2) de registro de Programa (externo/interno)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 es valido como nombre de programa Servicio Social</a:t>
            </a:r>
            <a:endParaRPr lang="es-MX" sz="1000" dirty="0">
              <a:latin typeface="Candara" panose="020E0502030303020204" pitchFamily="34" charset="0"/>
              <a:cs typeface="Verdana"/>
            </a:endParaRP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FECHA DE INICIO Y TERMINACIÓN: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Anotar día, mes y año </a:t>
            </a:r>
            <a:r>
              <a:rPr lang="es-MX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INDISPENSABLE.  </a:t>
            </a:r>
            <a:r>
              <a:rPr lang="es-MX" sz="1000" dirty="0">
                <a:latin typeface="Candara" panose="020E0502030303020204" pitchFamily="34" charset="0"/>
                <a:cs typeface="Verdana"/>
              </a:rPr>
              <a:t>Fechas de inicio 01 de FEBRERO 2024  fecha de terminación 03 DE AGOSTO 2024.</a:t>
            </a:r>
            <a:endParaRPr lang="es-MX" sz="1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444500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FECHA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Anotarás el día que capturaste el formato</a:t>
            </a:r>
            <a:endParaRPr lang="es-MX" sz="1000" dirty="0">
              <a:latin typeface="Candara" panose="020E0502030303020204" pitchFamily="34" charset="0"/>
              <a:cs typeface="Verdana"/>
            </a:endParaRP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Y FIRMA DEL ESTUDIANTE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Anotarás tu nombre completo y tu firma</a:t>
            </a:r>
          </a:p>
          <a:p>
            <a:pPr marL="444500" indent="-171450">
              <a:lnSpc>
                <a:spcPct val="100000"/>
              </a:lnSpc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00" b="1" dirty="0">
                <a:latin typeface="Candara" panose="020E0502030303020204" pitchFamily="34" charset="0"/>
                <a:cs typeface="Verdana"/>
              </a:rPr>
              <a:t>CARGAR EN EL CASILLERO QUE CORRESPONDA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6F6024-134C-2CF3-46B8-F8BBC19C1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9259" r="12083" b="73457"/>
          <a:stretch/>
        </p:blipFill>
        <p:spPr>
          <a:xfrm>
            <a:off x="982486" y="5676655"/>
            <a:ext cx="4729825" cy="715739"/>
          </a:xfrm>
          <a:prstGeom prst="rect">
            <a:avLst/>
          </a:prstGeom>
        </p:spPr>
      </p:pic>
      <p:pic>
        <p:nvPicPr>
          <p:cNvPr id="11" name="object 19">
            <a:extLst>
              <a:ext uri="{FF2B5EF4-FFF2-40B4-BE49-F238E27FC236}">
                <a16:creationId xmlns:a16="http://schemas.microsoft.com/office/drawing/2014/main" id="{7EEA062B-CC37-41F3-B765-4E5686A61C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2816" y="653539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34822C-6BAD-4DC7-AF9F-4CC393BA3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889" r="193" b="31111"/>
          <a:stretch/>
        </p:blipFill>
        <p:spPr>
          <a:xfrm>
            <a:off x="2701824" y="1203397"/>
            <a:ext cx="4518710" cy="48992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F6838A6-18C5-40D5-A78A-B1E59AB2CC4E}"/>
              </a:ext>
            </a:extLst>
          </p:cNvPr>
          <p:cNvSpPr/>
          <p:nvPr/>
        </p:nvSpPr>
        <p:spPr>
          <a:xfrm>
            <a:off x="8039250" y="5294469"/>
            <a:ext cx="300975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73050">
              <a:spcBef>
                <a:spcPts val="885"/>
              </a:spcBef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USTED DEBERÁ ACUDIR CON SU COORDINADOR DE CARRERA PARA QUE CARGUE SU SERVICIO SOCIAL EN SU HORARIO  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119F43D-6243-4606-BC0A-9EFB4A5F478F}"/>
              </a:ext>
            </a:extLst>
          </p:cNvPr>
          <p:cNvCxnSpPr>
            <a:cxnSpLocks/>
          </p:cNvCxnSpPr>
          <p:nvPr/>
        </p:nvCxnSpPr>
        <p:spPr>
          <a:xfrm flipH="1" flipV="1">
            <a:off x="6152140" y="2163602"/>
            <a:ext cx="1233838" cy="1411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85D6EC6-7E3B-4153-ABFC-67258D655A65}"/>
              </a:ext>
            </a:extLst>
          </p:cNvPr>
          <p:cNvSpPr/>
          <p:nvPr/>
        </p:nvSpPr>
        <p:spPr>
          <a:xfrm>
            <a:off x="5218947" y="1382220"/>
            <a:ext cx="170204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CICLO ESCOLAR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CDEE4748-752E-4C33-BB0B-3F99B999785D}"/>
              </a:ext>
            </a:extLst>
          </p:cNvPr>
          <p:cNvSpPr/>
          <p:nvPr/>
        </p:nvSpPr>
        <p:spPr>
          <a:xfrm>
            <a:off x="3011485" y="1494601"/>
            <a:ext cx="757290" cy="8301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1565448-64A8-481F-A3E6-4802FBAA207E}"/>
              </a:ext>
            </a:extLst>
          </p:cNvPr>
          <p:cNvCxnSpPr>
            <a:cxnSpLocks/>
          </p:cNvCxnSpPr>
          <p:nvPr/>
        </p:nvCxnSpPr>
        <p:spPr>
          <a:xfrm flipH="1">
            <a:off x="3876219" y="1494601"/>
            <a:ext cx="1151794" cy="1701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29B3223-9E99-491C-A087-5546A5ABA195}"/>
              </a:ext>
            </a:extLst>
          </p:cNvPr>
          <p:cNvSpPr/>
          <p:nvPr/>
        </p:nvSpPr>
        <p:spPr>
          <a:xfrm>
            <a:off x="2847098" y="1422851"/>
            <a:ext cx="106056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050" dirty="0">
                <a:ln/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ENE-JUN 24</a:t>
            </a:r>
            <a:endParaRPr lang="es-ES" sz="1050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8FCDCDF-2541-4FF5-9A48-EB8F7B397127}"/>
              </a:ext>
            </a:extLst>
          </p:cNvPr>
          <p:cNvCxnSpPr>
            <a:cxnSpLocks/>
          </p:cNvCxnSpPr>
          <p:nvPr/>
        </p:nvCxnSpPr>
        <p:spPr>
          <a:xfrm flipH="1">
            <a:off x="6553200" y="5654602"/>
            <a:ext cx="137160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60520923-240C-4D96-A8F0-18D5AB72BFD8}"/>
              </a:ext>
            </a:extLst>
          </p:cNvPr>
          <p:cNvSpPr/>
          <p:nvPr/>
        </p:nvSpPr>
        <p:spPr>
          <a:xfrm>
            <a:off x="5760783" y="5475780"/>
            <a:ext cx="670434" cy="357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ACD0B7-6286-4F72-A7AF-67443E578556}"/>
              </a:ext>
            </a:extLst>
          </p:cNvPr>
          <p:cNvSpPr txBox="1"/>
          <p:nvPr/>
        </p:nvSpPr>
        <p:spPr>
          <a:xfrm>
            <a:off x="2902595" y="701318"/>
            <a:ext cx="4317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</a:t>
            </a:r>
            <a:r>
              <a:rPr lang="es-MX" sz="900" b="1" dirty="0">
                <a:latin typeface="Aharoni" panose="02010803020104030203" pitchFamily="2" charset="-79"/>
                <a:cs typeface="Aharoni" panose="02010803020104030203" pitchFamily="2" charset="-79"/>
              </a:rPr>
              <a:t>FORMATO </a:t>
            </a:r>
            <a:r>
              <a:rPr lang="es-MX" sz="900" b="1" dirty="0"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r>
              <a:rPr lang="es-MX" sz="900" b="1" dirty="0">
                <a:latin typeface="Aharoni" panose="02010803020104030203" pitchFamily="2" charset="-79"/>
                <a:cs typeface="Aharoni" panose="02010803020104030203" pitchFamily="2" charset="-79"/>
              </a:rPr>
              <a:t> – KARDEX </a:t>
            </a:r>
          </a:p>
          <a:p>
            <a:r>
              <a:rPr lang="es-MX" sz="900" b="1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EL  </a:t>
            </a:r>
            <a:r>
              <a:rPr lang="es-MX" sz="900" b="1" dirty="0">
                <a:latin typeface="Arial Black" panose="020B0A04020102020204" pitchFamily="34" charset="0"/>
                <a:cs typeface="Aharoni" panose="02010803020104030203" pitchFamily="2" charset="-79"/>
              </a:rPr>
              <a:t>70%</a:t>
            </a:r>
            <a:r>
              <a:rPr lang="es-MX" sz="9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s-MX" sz="900" b="1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AVANCE RETICULAR CON LOS DATOS ACTUALIZADOS Y VISIBLES DEL ALUMNO PARA CARGAR EN  PDF A LA PLATAFORMA DE SITEC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D6752E8-B8C6-46EF-BD1B-486026487B75}"/>
              </a:ext>
            </a:extLst>
          </p:cNvPr>
          <p:cNvSpPr txBox="1"/>
          <p:nvPr/>
        </p:nvSpPr>
        <p:spPr>
          <a:xfrm>
            <a:off x="7516347" y="1909051"/>
            <a:ext cx="11967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andara" panose="020E0502030303020204" pitchFamily="34" charset="0"/>
                <a:cs typeface="Aharoni" panose="02010803020104030203" pitchFamily="2" charset="-79"/>
              </a:rPr>
              <a:t>AVANCE RETICULAR</a:t>
            </a:r>
          </a:p>
        </p:txBody>
      </p:sp>
      <p:pic>
        <p:nvPicPr>
          <p:cNvPr id="42" name="object 13">
            <a:extLst>
              <a:ext uri="{FF2B5EF4-FFF2-40B4-BE49-F238E27FC236}">
                <a16:creationId xmlns:a16="http://schemas.microsoft.com/office/drawing/2014/main" id="{C9792BA4-5C5F-48F8-895A-C8D6AE009C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925216">
            <a:off x="8093891" y="6037261"/>
            <a:ext cx="951365" cy="1128872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CBA4AADB-0F4E-49D6-9888-D198F8B53145}"/>
              </a:ext>
            </a:extLst>
          </p:cNvPr>
          <p:cNvSpPr/>
          <p:nvPr/>
        </p:nvSpPr>
        <p:spPr>
          <a:xfrm>
            <a:off x="5791200" y="2085722"/>
            <a:ext cx="184604" cy="183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04D665-7CA7-9AC6-6A4D-CCCA59032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8334" r="12128" b="74735"/>
          <a:stretch/>
        </p:blipFill>
        <p:spPr>
          <a:xfrm>
            <a:off x="2299760" y="6146629"/>
            <a:ext cx="5919431" cy="705467"/>
          </a:xfrm>
          <a:prstGeom prst="rect">
            <a:avLst/>
          </a:prstGeom>
        </p:spPr>
      </p:pic>
      <p:pic>
        <p:nvPicPr>
          <p:cNvPr id="25" name="object 19">
            <a:extLst>
              <a:ext uri="{FF2B5EF4-FFF2-40B4-BE49-F238E27FC236}">
                <a16:creationId xmlns:a16="http://schemas.microsoft.com/office/drawing/2014/main" id="{DBB6ABC7-F9A7-4A3E-8632-C74E96FE489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7060" y="36201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692D6C-D85C-4605-AFFD-9667A3F73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5" t="14587" r="8281" b="19311"/>
          <a:stretch/>
        </p:blipFill>
        <p:spPr>
          <a:xfrm>
            <a:off x="745068" y="639819"/>
            <a:ext cx="10701864" cy="60197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F09353-5E53-4DD5-80CD-E13467B6F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7853" r="12565" b="73132"/>
          <a:stretch/>
        </p:blipFill>
        <p:spPr>
          <a:xfrm>
            <a:off x="7103532" y="1243437"/>
            <a:ext cx="4343400" cy="769272"/>
          </a:xfrm>
          <a:prstGeom prst="rect">
            <a:avLst/>
          </a:prstGeom>
        </p:spPr>
      </p:pic>
      <p:pic>
        <p:nvPicPr>
          <p:cNvPr id="6" name="object 19">
            <a:extLst>
              <a:ext uri="{FF2B5EF4-FFF2-40B4-BE49-F238E27FC236}">
                <a16:creationId xmlns:a16="http://schemas.microsoft.com/office/drawing/2014/main" id="{AECFDE9C-AB17-4F25-A988-E1F7EF6973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7060" y="36201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5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FEDCDCD-9FFF-4144-A936-0104054ED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78" r="11874" b="10001"/>
          <a:stretch/>
        </p:blipFill>
        <p:spPr>
          <a:xfrm>
            <a:off x="762000" y="685800"/>
            <a:ext cx="10668000" cy="5714999"/>
          </a:xfrm>
          <a:prstGeom prst="rect">
            <a:avLst/>
          </a:prstGeom>
        </p:spPr>
      </p:pic>
      <p:pic>
        <p:nvPicPr>
          <p:cNvPr id="3" name="object 19">
            <a:extLst>
              <a:ext uri="{FF2B5EF4-FFF2-40B4-BE49-F238E27FC236}">
                <a16:creationId xmlns:a16="http://schemas.microsoft.com/office/drawing/2014/main" id="{0A759FC6-DDC2-4F7A-9E1B-FBDB913A7F7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0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C97461C-7B19-4911-885A-34FDA61C6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18413" r="7791" b="24762"/>
          <a:stretch/>
        </p:blipFill>
        <p:spPr>
          <a:xfrm>
            <a:off x="762000" y="706936"/>
            <a:ext cx="10629900" cy="53999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185004-335B-4CF7-A7F5-A4FA93EDA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9" t="14762" r="19143" b="9524"/>
          <a:stretch/>
        </p:blipFill>
        <p:spPr>
          <a:xfrm>
            <a:off x="3929744" y="2457249"/>
            <a:ext cx="3733800" cy="36496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8F252EA-4C2A-40C0-BCB1-A53B4AC98DC7}"/>
              </a:ext>
            </a:extLst>
          </p:cNvPr>
          <p:cNvSpPr txBox="1"/>
          <p:nvPr/>
        </p:nvSpPr>
        <p:spPr>
          <a:xfrm>
            <a:off x="7233557" y="2638028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rial Black" panose="020B0A04020102020204" pitchFamily="34" charset="0"/>
              </a:rPr>
              <a:t>Anotar la fecha de inscripción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145B31-94E4-4E33-9CAE-930EDC478DF0}"/>
              </a:ext>
            </a:extLst>
          </p:cNvPr>
          <p:cNvSpPr txBox="1"/>
          <p:nvPr/>
        </p:nvSpPr>
        <p:spPr>
          <a:xfrm>
            <a:off x="800100" y="3645651"/>
            <a:ext cx="413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rial Black" panose="020B0A04020102020204" pitchFamily="34" charset="0"/>
              </a:rPr>
              <a:t>Anota el nombre de la Institución que te tiene afiliado al seguro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BFDF52-999D-45ED-9B9C-D60B4DA15C95}"/>
              </a:ext>
            </a:extLst>
          </p:cNvPr>
          <p:cNvSpPr txBox="1"/>
          <p:nvPr/>
        </p:nvSpPr>
        <p:spPr>
          <a:xfrm>
            <a:off x="7413170" y="3959345"/>
            <a:ext cx="3374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rial Black" panose="020B0A04020102020204" pitchFamily="34" charset="0"/>
              </a:rPr>
              <a:t>Anota tus datos personales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7AD935-6678-4405-8CAF-3DD93C5EDA8F}"/>
              </a:ext>
            </a:extLst>
          </p:cNvPr>
          <p:cNvSpPr txBox="1"/>
          <p:nvPr/>
        </p:nvSpPr>
        <p:spPr>
          <a:xfrm>
            <a:off x="6972302" y="5473208"/>
            <a:ext cx="288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rial Black" panose="020B0A04020102020204" pitchFamily="34" charset="0"/>
              </a:rPr>
              <a:t>Firmar con tinta azul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E690E0E-88A4-4302-A7D9-42AD80F4557E}"/>
              </a:ext>
            </a:extLst>
          </p:cNvPr>
          <p:cNvSpPr/>
          <p:nvPr/>
        </p:nvSpPr>
        <p:spPr>
          <a:xfrm>
            <a:off x="2623458" y="4522814"/>
            <a:ext cx="1143000" cy="21263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id="{60F679A2-6DA3-4403-81B5-67CE778A4F48}"/>
              </a:ext>
            </a:extLst>
          </p:cNvPr>
          <p:cNvSpPr/>
          <p:nvPr/>
        </p:nvSpPr>
        <p:spPr>
          <a:xfrm>
            <a:off x="7331528" y="2978080"/>
            <a:ext cx="1458686" cy="216617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id="{465BA42E-3A6B-4AEF-8BD8-2B60B90AD797}"/>
              </a:ext>
            </a:extLst>
          </p:cNvPr>
          <p:cNvSpPr/>
          <p:nvPr/>
        </p:nvSpPr>
        <p:spPr>
          <a:xfrm>
            <a:off x="7549245" y="4317884"/>
            <a:ext cx="1621971" cy="20493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FF737CB3-EE77-4FF2-BF1F-2D222FBEC075}"/>
              </a:ext>
            </a:extLst>
          </p:cNvPr>
          <p:cNvSpPr/>
          <p:nvPr/>
        </p:nvSpPr>
        <p:spPr>
          <a:xfrm>
            <a:off x="6645730" y="5862503"/>
            <a:ext cx="1371596" cy="20493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BB8A46-F051-09B3-AC64-519A3A3435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7853" r="12565" b="73132"/>
          <a:stretch/>
        </p:blipFill>
        <p:spPr>
          <a:xfrm>
            <a:off x="8907316" y="685203"/>
            <a:ext cx="2391262" cy="930409"/>
          </a:xfrm>
          <a:prstGeom prst="rect">
            <a:avLst/>
          </a:prstGeom>
        </p:spPr>
      </p:pic>
      <p:pic>
        <p:nvPicPr>
          <p:cNvPr id="20" name="object 19">
            <a:extLst>
              <a:ext uri="{FF2B5EF4-FFF2-40B4-BE49-F238E27FC236}">
                <a16:creationId xmlns:a16="http://schemas.microsoft.com/office/drawing/2014/main" id="{03EECFF2-A179-442F-8AE7-DA98AA0F07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7060" y="36201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7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A0E606-C7A4-4F61-9841-1BBF09F10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7" t="27777" r="5556" b="20001"/>
          <a:stretch/>
        </p:blipFill>
        <p:spPr>
          <a:xfrm>
            <a:off x="838201" y="685800"/>
            <a:ext cx="10591800" cy="5486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02FFA0-49FB-421D-B717-2225DC64E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7853" r="12565" b="73132"/>
          <a:stretch/>
        </p:blipFill>
        <p:spPr>
          <a:xfrm>
            <a:off x="9051439" y="685800"/>
            <a:ext cx="2391262" cy="930409"/>
          </a:xfrm>
          <a:prstGeom prst="rect">
            <a:avLst/>
          </a:prstGeom>
        </p:spPr>
      </p:pic>
      <p:pic>
        <p:nvPicPr>
          <p:cNvPr id="4" name="object 19">
            <a:extLst>
              <a:ext uri="{FF2B5EF4-FFF2-40B4-BE49-F238E27FC236}">
                <a16:creationId xmlns:a16="http://schemas.microsoft.com/office/drawing/2014/main" id="{FCF1F0F6-E0C1-458A-A33B-3176DB2FE3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7060" y="36201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26D400E0-196C-450D-A671-0DD47F4EB556}"/>
              </a:ext>
            </a:extLst>
          </p:cNvPr>
          <p:cNvSpPr txBox="1">
            <a:spLocks/>
          </p:cNvSpPr>
          <p:nvPr/>
        </p:nvSpPr>
        <p:spPr>
          <a:xfrm>
            <a:off x="838200" y="1615878"/>
            <a:ext cx="107442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MX" sz="2000" kern="0" spc="-14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Ahora entrarás a tu expediente digital de la plataforma de SITEC  a cargar los 6 formato en PDF  a partir del </a:t>
            </a:r>
            <a:r>
              <a:rPr lang="es-MX" sz="2000" b="1" kern="0" spc="-14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29 febrero 2024 </a:t>
            </a:r>
            <a:r>
              <a:rPr lang="es-MX" sz="2000" kern="0" spc="-14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seleccionando el archivo que corresponda, si por error cargas otro archivo vuelve hacer el mismo procedimiento con el correcto y en automático se actualiza, si no cargara el documento se le pide comprimir el archivo y volver a intentarlo o cambiar de navegador</a:t>
            </a:r>
            <a:endParaRPr lang="es-MX" sz="2000" kern="0" spc="-180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object 19">
            <a:extLst>
              <a:ext uri="{FF2B5EF4-FFF2-40B4-BE49-F238E27FC236}">
                <a16:creationId xmlns:a16="http://schemas.microsoft.com/office/drawing/2014/main" id="{28AB7598-369C-4E38-9CAA-1BE1A36654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871" y="669904"/>
            <a:ext cx="6620256" cy="8961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6F9C03-BF57-4F04-8B19-5186F944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3" t="2185" r="2718" b="2080"/>
          <a:stretch/>
        </p:blipFill>
        <p:spPr>
          <a:xfrm>
            <a:off x="6019800" y="2812598"/>
            <a:ext cx="5334000" cy="3747464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067396-60AC-407C-9C44-C73FE1130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9" t="88985" r="67131" b="4867"/>
          <a:stretch/>
        </p:blipFill>
        <p:spPr>
          <a:xfrm>
            <a:off x="1750092" y="3039544"/>
            <a:ext cx="2523030" cy="8975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C80DE1-E343-4BBB-9E2F-04A3C711D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13" t="5994" r="23486" b="58532"/>
          <a:stretch/>
        </p:blipFill>
        <p:spPr>
          <a:xfrm>
            <a:off x="838200" y="4333978"/>
            <a:ext cx="4211274" cy="18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6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43005B-89CC-4F5B-B173-F234E738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" y="181157"/>
            <a:ext cx="121733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D83239-7F5D-4E0B-877C-34584E3A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04" y="1171575"/>
            <a:ext cx="10333074" cy="5061103"/>
          </a:xfrm>
        </p:spPr>
        <p:txBody>
          <a:bodyPr>
            <a:noAutofit/>
          </a:bodyPr>
          <a:lstStyle/>
          <a:p>
            <a:pPr algn="ctr"/>
            <a:endParaRPr lang="pt-BR" sz="5400" dirty="0">
              <a:latin typeface="Montserrat ExtraBold" panose="00000900000000000000" pitchFamily="2" charset="0"/>
            </a:endParaRPr>
          </a:p>
          <a:p>
            <a:pPr algn="ctr"/>
            <a:endParaRPr lang="es-MX" sz="4400" dirty="0">
              <a:latin typeface="Copperplate Gothic Bold" panose="020E07050202060204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9DF3D0-8F28-4C19-ACDD-8A0746E0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934" y="1110995"/>
            <a:ext cx="11113209" cy="2742844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vez que tengas los </a:t>
            </a:r>
            <a:r>
              <a:rPr lang="es-MX" sz="2000" dirty="0"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formatos iniciales llenados con firma y sello los cargarás </a:t>
            </a:r>
            <a:b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PDF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la plataforma de SITEC a partir del </a:t>
            </a:r>
            <a:r>
              <a:rPr lang="es-MX" sz="1800" dirty="0">
                <a:latin typeface="Arial Black" panose="020B0A04020102020204" pitchFamily="34" charset="0"/>
                <a:cs typeface="Aharoni" panose="02010803020104030203" pitchFamily="2" charset="-79"/>
              </a:rPr>
              <a:t>29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de febrero </a:t>
            </a:r>
            <a:r>
              <a:rPr lang="es-MX" sz="1800" dirty="0">
                <a:latin typeface="Arial Black" panose="020B0A04020102020204" pitchFamily="34" charset="0"/>
                <a:cs typeface="Aharoni" panose="02010803020104030203" pitchFamily="2" charset="-79"/>
              </a:rPr>
              <a:t>2024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esto ingresarás</a:t>
            </a:r>
            <a:b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la página del ITT con su correo Institucional darás </a:t>
            </a:r>
            <a:r>
              <a:rPr lang="es-MX" sz="2000" dirty="0" err="1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al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botón rosa “Expediente </a:t>
            </a:r>
            <a:br>
              <a:rPr lang="es-MX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de Servicio Social "</a:t>
            </a:r>
            <a:r>
              <a:rPr lang="es-MX" sz="2000" dirty="0">
                <a:solidFill>
                  <a:srgbClr val="B2249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entrarás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 tu número de control 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que puedas cargar los </a:t>
            </a:r>
            <a:r>
              <a:rPr lang="es-MX" sz="2000" dirty="0"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r>
              <a:rPr lang="es-MX" sz="2000" dirty="0">
                <a:solidFill>
                  <a:srgbClr val="1A4FA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formatos en el casillero que corresponda</a:t>
            </a:r>
            <a:br>
              <a:rPr lang="es-MX" sz="2000" dirty="0">
                <a:solidFill>
                  <a:srgbClr val="004070"/>
                </a:solidFill>
                <a:latin typeface="Arial Black" panose="020B0A04020102020204" pitchFamily="34" charset="0"/>
              </a:rPr>
            </a:br>
            <a:r>
              <a:rPr lang="es-MX" sz="2000" dirty="0">
                <a:solidFill>
                  <a:srgbClr val="00407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B30D14EF-B7EF-4685-B220-F57DAB1C9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9" t="88985" r="67131" b="4867"/>
          <a:stretch/>
        </p:blipFill>
        <p:spPr>
          <a:xfrm>
            <a:off x="2086984" y="2678225"/>
            <a:ext cx="2523030" cy="8975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DCB7E3-96BB-44FB-8333-4A0D5ABA9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3" t="5994" r="23486" b="58532"/>
          <a:stretch/>
        </p:blipFill>
        <p:spPr>
          <a:xfrm>
            <a:off x="1160189" y="3726600"/>
            <a:ext cx="4211274" cy="1854118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CBC00EC-A3C7-4532-91A7-F414C3FB775A}"/>
              </a:ext>
            </a:extLst>
          </p:cNvPr>
          <p:cNvSpPr/>
          <p:nvPr/>
        </p:nvSpPr>
        <p:spPr>
          <a:xfrm>
            <a:off x="122626" y="4567201"/>
            <a:ext cx="855041" cy="166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B5086761-DA6D-44C5-AC2D-CAEFCCEB0AA5}"/>
              </a:ext>
            </a:extLst>
          </p:cNvPr>
          <p:cNvSpPr/>
          <p:nvPr/>
        </p:nvSpPr>
        <p:spPr>
          <a:xfrm flipV="1">
            <a:off x="669403" y="3131398"/>
            <a:ext cx="1137881" cy="16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203690-60CB-45CA-A121-8F6E85756116}"/>
              </a:ext>
            </a:extLst>
          </p:cNvPr>
          <p:cNvSpPr/>
          <p:nvPr/>
        </p:nvSpPr>
        <p:spPr>
          <a:xfrm>
            <a:off x="-927031" y="5668937"/>
            <a:ext cx="13525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HASTA AQUÍ QUEDA CONCLUIDO LA APERTURA DEL EXPEDIENTE EN LA </a:t>
            </a:r>
          </a:p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PLATAFORMA DE SITEC</a:t>
            </a:r>
            <a:endParaRPr lang="es-MX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CE566F-6361-4E45-AB5B-A00E0E0D031E}"/>
              </a:ext>
            </a:extLst>
          </p:cNvPr>
          <p:cNvSpPr txBox="1"/>
          <p:nvPr/>
        </p:nvSpPr>
        <p:spPr>
          <a:xfrm>
            <a:off x="1030176" y="5386695"/>
            <a:ext cx="4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97FB46D6-3725-4532-B7B7-DDAD23EDDAC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7937924">
            <a:off x="5096440" y="2730396"/>
            <a:ext cx="1109447" cy="1262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C1EC0F-D536-8124-0FE7-C78D334B4E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83" t="2185" r="2718" b="3671"/>
          <a:stretch/>
        </p:blipFill>
        <p:spPr>
          <a:xfrm>
            <a:off x="6046078" y="2750335"/>
            <a:ext cx="5503178" cy="2896081"/>
          </a:xfrm>
          <a:prstGeom prst="rect">
            <a:avLst/>
          </a:prstGeom>
        </p:spPr>
      </p:pic>
      <p:pic>
        <p:nvPicPr>
          <p:cNvPr id="14" name="object 19">
            <a:extLst>
              <a:ext uri="{FF2B5EF4-FFF2-40B4-BE49-F238E27FC236}">
                <a16:creationId xmlns:a16="http://schemas.microsoft.com/office/drawing/2014/main" id="{38EF3733-83F3-4F5C-AC9A-A99D5E891D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2710" y="313287"/>
            <a:ext cx="6620256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248"/>
            <a:ext cx="4075567" cy="61142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27515" y="4129539"/>
            <a:ext cx="10049510" cy="2758659"/>
            <a:chOff x="1066800" y="4989588"/>
            <a:chExt cx="10049510" cy="1408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4989588"/>
              <a:ext cx="10049256" cy="1408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30807" y="5033772"/>
              <a:ext cx="9926320" cy="1286510"/>
            </a:xfrm>
            <a:custGeom>
              <a:avLst/>
              <a:gdLst/>
              <a:ahLst/>
              <a:cxnLst/>
              <a:rect l="l" t="t" r="r" b="b"/>
              <a:pathLst>
                <a:path w="9926320" h="1286510">
                  <a:moveTo>
                    <a:pt x="9925812" y="0"/>
                  </a:moveTo>
                  <a:lnTo>
                    <a:pt x="0" y="0"/>
                  </a:lnTo>
                  <a:lnTo>
                    <a:pt x="0" y="1286255"/>
                  </a:lnTo>
                  <a:lnTo>
                    <a:pt x="9925812" y="1286255"/>
                  </a:lnTo>
                  <a:lnTo>
                    <a:pt x="99258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807" y="5033772"/>
              <a:ext cx="9926320" cy="1286510"/>
            </a:xfrm>
            <a:custGeom>
              <a:avLst/>
              <a:gdLst/>
              <a:ahLst/>
              <a:cxnLst/>
              <a:rect l="l" t="t" r="r" b="b"/>
              <a:pathLst>
                <a:path w="9926320" h="1286510">
                  <a:moveTo>
                    <a:pt x="0" y="1286255"/>
                  </a:moveTo>
                  <a:lnTo>
                    <a:pt x="9925812" y="1286255"/>
                  </a:lnTo>
                  <a:lnTo>
                    <a:pt x="9925812" y="0"/>
                  </a:lnTo>
                  <a:lnTo>
                    <a:pt x="0" y="0"/>
                  </a:lnTo>
                  <a:lnTo>
                    <a:pt x="0" y="1286255"/>
                  </a:lnTo>
                  <a:close/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4400" y="4201193"/>
            <a:ext cx="9989820" cy="2296141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800000">
              <a:spcBef>
                <a:spcPts val="1425"/>
              </a:spcBef>
            </a:pPr>
            <a:r>
              <a:rPr lang="es-MX" sz="1400" dirty="0">
                <a:latin typeface="Candara" panose="020E0502030303020204" pitchFamily="34" charset="0"/>
                <a:cs typeface="Verdana"/>
              </a:rPr>
              <a:t>Proporcionarle a la dependencia el </a:t>
            </a:r>
            <a:r>
              <a:rPr lang="es-MX" sz="1400" b="1" dirty="0">
                <a:latin typeface="Candara" panose="020E0502030303020204" pitchFamily="34" charset="0"/>
                <a:cs typeface="Verdana"/>
              </a:rPr>
              <a:t>QR</a:t>
            </a:r>
            <a:r>
              <a:rPr lang="es-MX" sz="1400" dirty="0">
                <a:latin typeface="Candara" panose="020E0502030303020204" pitchFamily="34" charset="0"/>
                <a:cs typeface="Verdana"/>
              </a:rPr>
              <a:t> del PRE-REGISTRO del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12 al 21 de Febrero 2024</a:t>
            </a:r>
            <a:endParaRPr lang="es-MX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Verdana"/>
            </a:endParaRPr>
          </a:p>
          <a:p>
            <a:pPr marL="1800000">
              <a:spcBef>
                <a:spcPts val="1425"/>
              </a:spcBef>
            </a:pPr>
            <a:r>
              <a:rPr lang="es-MX" sz="1300" b="1" u="sng" dirty="0">
                <a:solidFill>
                  <a:srgbClr val="FF0000"/>
                </a:solidFill>
                <a:latin typeface="Candara" panose="020E0502030303020204" pitchFamily="34" charset="0"/>
                <a:cs typeface="Verdana"/>
              </a:rPr>
              <a:t>IMPORTANTE:</a:t>
            </a:r>
          </a:p>
          <a:p>
            <a:pPr marL="2289810" indent="-28575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s-MX" sz="1300" dirty="0">
                <a:latin typeface="Candara" panose="020E0502030303020204" pitchFamily="34" charset="0"/>
                <a:cs typeface="Verdana"/>
              </a:rPr>
              <a:t>UNICAMENTE LA DEPENDENCIA PUEDE LLENAR EL FORMULARIO del </a:t>
            </a:r>
            <a:r>
              <a:rPr lang="es-MX" sz="1300" b="1" dirty="0">
                <a:latin typeface="Candara" panose="020E0502030303020204" pitchFamily="34" charset="0"/>
                <a:cs typeface="Verdana"/>
              </a:rPr>
              <a:t>QR</a:t>
            </a:r>
            <a:r>
              <a:rPr lang="es-MX" sz="1300" dirty="0">
                <a:latin typeface="Candara" panose="020E0502030303020204" pitchFamily="34" charset="0"/>
                <a:cs typeface="Verdana"/>
              </a:rPr>
              <a:t> del </a:t>
            </a:r>
            <a:r>
              <a:rPr lang="es-MX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12 al </a:t>
            </a:r>
            <a:r>
              <a:rPr lang="es-MX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21 Febrero 2024</a:t>
            </a:r>
          </a:p>
          <a:p>
            <a:pPr marL="2289810" indent="-28575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s-MX" sz="1300" dirty="0">
                <a:latin typeface="Candara" panose="020E0502030303020204" pitchFamily="34" charset="0"/>
                <a:cs typeface="Verdana"/>
              </a:rPr>
              <a:t>EN CASO CONTRARIO DE QUE LA DEPENDENCIA NO SE REGISTRE NO PODRAS REALIZAR SU SERVICIO </a:t>
            </a:r>
          </a:p>
          <a:p>
            <a:pPr marL="2289810" indent="-28575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s-MX" sz="1300" dirty="0">
                <a:latin typeface="Candara" panose="020E0502030303020204" pitchFamily="34" charset="0"/>
                <a:cs typeface="Verdana"/>
              </a:rPr>
              <a:t>SOCIAL EN ESE LUGAR</a:t>
            </a:r>
          </a:p>
          <a:p>
            <a:pPr marL="2289810" indent="-28575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s-MX" sz="1300" dirty="0">
                <a:latin typeface="Candara" panose="020E0502030303020204" pitchFamily="34" charset="0"/>
                <a:cs typeface="Verdana"/>
              </a:rPr>
              <a:t>UNA VEZ PRE-REGISTRADA LA ORGANIZACIÓN PASARÁ A EVALUACIÓN PARA SER AUTORIZADO</a:t>
            </a:r>
            <a:endParaRPr sz="1300" dirty="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5872" y="91439"/>
            <a:ext cx="6620256" cy="89611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4474987"/>
            <a:ext cx="1008888" cy="1008888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C0AC4EE1-775C-458E-BB81-D83EFE1CA61A}"/>
              </a:ext>
            </a:extLst>
          </p:cNvPr>
          <p:cNvGrpSpPr/>
          <p:nvPr/>
        </p:nvGrpSpPr>
        <p:grpSpPr>
          <a:xfrm>
            <a:off x="1027515" y="1000994"/>
            <a:ext cx="10053955" cy="1470785"/>
            <a:chOff x="1038830" y="1071963"/>
            <a:chExt cx="10053955" cy="1470785"/>
          </a:xfrm>
        </p:grpSpPr>
        <p:grpSp>
          <p:nvGrpSpPr>
            <p:cNvPr id="4" name="object 4"/>
            <p:cNvGrpSpPr/>
            <p:nvPr/>
          </p:nvGrpSpPr>
          <p:grpSpPr>
            <a:xfrm>
              <a:off x="1038830" y="1134318"/>
              <a:ext cx="10053955" cy="1408430"/>
              <a:chOff x="1066800" y="2045207"/>
              <a:chExt cx="10053955" cy="1408430"/>
            </a:xfrm>
          </p:grpSpPr>
          <p:pic>
            <p:nvPicPr>
              <p:cNvPr id="5" name="object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66800" y="2045207"/>
                <a:ext cx="10053828" cy="1408176"/>
              </a:xfrm>
              <a:prstGeom prst="rect">
                <a:avLst/>
              </a:prstGeom>
            </p:spPr>
          </p:pic>
          <p:sp>
            <p:nvSpPr>
              <p:cNvPr id="6" name="object 6"/>
              <p:cNvSpPr/>
              <p:nvPr/>
            </p:nvSpPr>
            <p:spPr>
              <a:xfrm>
                <a:off x="1130807" y="2089403"/>
                <a:ext cx="9930765" cy="1286510"/>
              </a:xfrm>
              <a:custGeom>
                <a:avLst/>
                <a:gdLst/>
                <a:ahLst/>
                <a:cxnLst/>
                <a:rect l="l" t="t" r="r" b="b"/>
                <a:pathLst>
                  <a:path w="9930765" h="1286510">
                    <a:moveTo>
                      <a:pt x="9930384" y="0"/>
                    </a:moveTo>
                    <a:lnTo>
                      <a:pt x="0" y="0"/>
                    </a:lnTo>
                    <a:lnTo>
                      <a:pt x="0" y="1286256"/>
                    </a:lnTo>
                    <a:lnTo>
                      <a:pt x="9930384" y="1286256"/>
                    </a:lnTo>
                    <a:lnTo>
                      <a:pt x="9930384" y="0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130807" y="2089403"/>
                <a:ext cx="9930765" cy="1286510"/>
              </a:xfrm>
              <a:custGeom>
                <a:avLst/>
                <a:gdLst/>
                <a:ahLst/>
                <a:cxnLst/>
                <a:rect l="l" t="t" r="r" b="b"/>
                <a:pathLst>
                  <a:path w="9930765" h="1286510">
                    <a:moveTo>
                      <a:pt x="0" y="1286256"/>
                    </a:moveTo>
                    <a:lnTo>
                      <a:pt x="9930384" y="1286256"/>
                    </a:lnTo>
                    <a:lnTo>
                      <a:pt x="9930384" y="0"/>
                    </a:lnTo>
                    <a:lnTo>
                      <a:pt x="0" y="0"/>
                    </a:lnTo>
                    <a:lnTo>
                      <a:pt x="0" y="1286256"/>
                    </a:lnTo>
                    <a:close/>
                  </a:path>
                </a:pathLst>
              </a:custGeom>
              <a:ln w="9143">
                <a:solidFill>
                  <a:srgbClr val="F1F1F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1153130" y="1071963"/>
              <a:ext cx="9939655" cy="11746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300" dirty="0">
                <a:latin typeface="Candara" panose="020E0502030303020204" pitchFamily="34" charset="0"/>
                <a:cs typeface="Times New Roman"/>
              </a:endParaRPr>
            </a:p>
            <a:p>
              <a:pPr marL="2004060">
                <a:lnSpc>
                  <a:spcPct val="100000"/>
                </a:lnSpc>
              </a:pPr>
              <a:r>
                <a:rPr sz="1500" dirty="0">
                  <a:latin typeface="Candara" panose="020E0502030303020204" pitchFamily="34" charset="0"/>
                  <a:cs typeface="Verdana"/>
                </a:rPr>
                <a:t>Ingresa al 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registro de Servicio Social </a:t>
              </a:r>
              <a:r>
                <a:rPr sz="1500" dirty="0">
                  <a:latin typeface="Candara" panose="020E0502030303020204" pitchFamily="34" charset="0"/>
                  <a:cs typeface="Verdana"/>
                </a:rPr>
                <a:t>para 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poder darte de alta su Servicio Social</a:t>
              </a:r>
              <a:endParaRPr sz="1500" dirty="0">
                <a:latin typeface="Candara" panose="020E0502030303020204" pitchFamily="34" charset="0"/>
                <a:cs typeface="Verdana"/>
              </a:endParaRPr>
            </a:p>
            <a:p>
              <a:pPr marL="2004060">
                <a:lnSpc>
                  <a:spcPct val="100000"/>
                </a:lnSpc>
                <a:spcBef>
                  <a:spcPts val="455"/>
                </a:spcBef>
              </a:pPr>
              <a:r>
                <a:rPr sz="1500" dirty="0">
                  <a:latin typeface="Candara" panose="020E0502030303020204" pitchFamily="34" charset="0"/>
                  <a:cs typeface="Verdana"/>
                </a:rPr>
                <a:t>Se 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encontrará</a:t>
              </a:r>
              <a:r>
                <a:rPr sz="150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abierto el formulario del </a:t>
              </a:r>
              <a:r>
                <a:rPr lang="es-MX" sz="1500" b="1" dirty="0">
                  <a:latin typeface="Candara" panose="020E0502030303020204" pitchFamily="34" charset="0"/>
                  <a:cs typeface="Verdana"/>
                </a:rPr>
                <a:t>QR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 del </a:t>
              </a:r>
              <a:r>
                <a:rPr lang="es-MX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12</a:t>
              </a:r>
              <a:r>
                <a:rPr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al</a:t>
              </a:r>
              <a:r>
                <a:rPr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21 de Febrero 2024  </a:t>
              </a:r>
            </a:p>
            <a:p>
              <a:pPr marL="2004060">
                <a:lnSpc>
                  <a:spcPct val="100000"/>
                </a:lnSpc>
                <a:spcBef>
                  <a:spcPts val="455"/>
                </a:spcBef>
              </a:pPr>
              <a:r>
                <a:rPr lang="es-MX" sz="1500" dirty="0">
                  <a:latin typeface="Candara" panose="020E0502030303020204" pitchFamily="34" charset="0"/>
                  <a:cs typeface="Verdana"/>
                </a:rPr>
                <a:t>sin prórroga. </a:t>
              </a:r>
              <a:endParaRPr sz="1500" dirty="0">
                <a:latin typeface="Candara" panose="020E0502030303020204" pitchFamily="34" charset="0"/>
                <a:cs typeface="Verdana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3381" y="1341290"/>
              <a:ext cx="1008888" cy="1008888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F38B305-0ACF-479E-87E0-91FEE6ADBEF1}"/>
              </a:ext>
            </a:extLst>
          </p:cNvPr>
          <p:cNvGrpSpPr/>
          <p:nvPr/>
        </p:nvGrpSpPr>
        <p:grpSpPr>
          <a:xfrm>
            <a:off x="1027515" y="2559707"/>
            <a:ext cx="10049510" cy="1408430"/>
            <a:chOff x="1038830" y="2714953"/>
            <a:chExt cx="10049510" cy="1408430"/>
          </a:xfrm>
        </p:grpSpPr>
        <p:grpSp>
          <p:nvGrpSpPr>
            <p:cNvPr id="8" name="object 8"/>
            <p:cNvGrpSpPr/>
            <p:nvPr/>
          </p:nvGrpSpPr>
          <p:grpSpPr>
            <a:xfrm>
              <a:off x="1038830" y="2714953"/>
              <a:ext cx="10049510" cy="1408430"/>
              <a:chOff x="1066800" y="3517391"/>
              <a:chExt cx="10049510" cy="1408430"/>
            </a:xfrm>
          </p:grpSpPr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6800" y="3517391"/>
                <a:ext cx="10049256" cy="1408175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1130807" y="3561587"/>
                <a:ext cx="9926320" cy="1286510"/>
              </a:xfrm>
              <a:custGeom>
                <a:avLst/>
                <a:gdLst/>
                <a:ahLst/>
                <a:cxnLst/>
                <a:rect l="l" t="t" r="r" b="b"/>
                <a:pathLst>
                  <a:path w="9926320" h="1286510">
                    <a:moveTo>
                      <a:pt x="9925812" y="0"/>
                    </a:moveTo>
                    <a:lnTo>
                      <a:pt x="0" y="0"/>
                    </a:lnTo>
                    <a:lnTo>
                      <a:pt x="0" y="1286256"/>
                    </a:lnTo>
                    <a:lnTo>
                      <a:pt x="9925812" y="1286256"/>
                    </a:lnTo>
                    <a:lnTo>
                      <a:pt x="9925812" y="0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130807" y="3561587"/>
                <a:ext cx="9926320" cy="1286510"/>
              </a:xfrm>
              <a:custGeom>
                <a:avLst/>
                <a:gdLst/>
                <a:ahLst/>
                <a:cxnLst/>
                <a:rect l="l" t="t" r="r" b="b"/>
                <a:pathLst>
                  <a:path w="9926320" h="1286510">
                    <a:moveTo>
                      <a:pt x="0" y="1286256"/>
                    </a:moveTo>
                    <a:lnTo>
                      <a:pt x="9925812" y="1286256"/>
                    </a:lnTo>
                    <a:lnTo>
                      <a:pt x="9925812" y="0"/>
                    </a:lnTo>
                    <a:lnTo>
                      <a:pt x="0" y="0"/>
                    </a:lnTo>
                    <a:lnTo>
                      <a:pt x="0" y="1286256"/>
                    </a:lnTo>
                    <a:close/>
                  </a:path>
                </a:pathLst>
              </a:custGeom>
              <a:ln w="9143">
                <a:solidFill>
                  <a:srgbClr val="F1F1F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1093947" y="2851258"/>
              <a:ext cx="9935210" cy="517448"/>
            </a:xfrm>
            <a:prstGeom prst="rect">
              <a:avLst/>
            </a:prstGeom>
          </p:spPr>
          <p:txBody>
            <a:bodyPr vert="horz" wrap="square" lIns="0" tIns="29844" rIns="0" bIns="0" rtlCol="0">
              <a:spAutoFit/>
            </a:bodyPr>
            <a:lstStyle/>
            <a:p>
              <a:pPr marL="2004060" algn="just">
                <a:lnSpc>
                  <a:spcPct val="100000"/>
                </a:lnSpc>
                <a:spcBef>
                  <a:spcPts val="234"/>
                </a:spcBef>
              </a:pPr>
              <a:r>
                <a:rPr lang="es-MX" sz="1500" dirty="0">
                  <a:latin typeface="Candara" panose="020E0502030303020204" pitchFamily="34" charset="0"/>
                  <a:cs typeface="Verdana"/>
                </a:rPr>
                <a:t>Revisa en la pagina del ITT que tu dependencia se encuentre en el </a:t>
              </a:r>
              <a:r>
                <a:rPr lang="es-MX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Verdana"/>
                </a:rPr>
                <a:t>BANCO DE DEPENDENCIA</a:t>
              </a:r>
              <a:r>
                <a:rPr lang="es-MX" sz="1500" dirty="0">
                  <a:latin typeface="Candara" panose="020E0502030303020204" pitchFamily="34" charset="0"/>
                  <a:cs typeface="Verdana"/>
                </a:rPr>
                <a:t>S </a:t>
              </a:r>
            </a:p>
            <a:p>
              <a:pPr marL="2004060" algn="just">
                <a:lnSpc>
                  <a:spcPct val="100000"/>
                </a:lnSpc>
                <a:spcBef>
                  <a:spcPts val="234"/>
                </a:spcBef>
              </a:pPr>
              <a:r>
                <a:rPr lang="es-MX" sz="1500" dirty="0">
                  <a:latin typeface="Candara" panose="020E0502030303020204" pitchFamily="34" charset="0"/>
                  <a:cs typeface="Verdana"/>
                </a:rPr>
                <a:t>Autorizadas, si no está VE LA SIGUIENTE INSTRUCCIÓN </a:t>
              </a:r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7281" y="2897833"/>
              <a:ext cx="1008888" cy="1008888"/>
            </a:xfrm>
            <a:prstGeom prst="rect">
              <a:avLst/>
            </a:prstGeom>
          </p:spPr>
        </p:pic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9A52E6B4-45C3-469B-9243-6A6772456A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374" t="57091" r="13692" b="16213"/>
          <a:stretch/>
        </p:blipFill>
        <p:spPr>
          <a:xfrm>
            <a:off x="9989820" y="4134609"/>
            <a:ext cx="914400" cy="9089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A5760DC-AF22-4EF6-90B6-A776001157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659" t="52965" r="66899" b="21648"/>
          <a:stretch/>
        </p:blipFill>
        <p:spPr>
          <a:xfrm>
            <a:off x="9825948" y="1219095"/>
            <a:ext cx="914400" cy="81215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EE2AE87-D205-455F-8CF9-03D6A0A1BD3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000" t="52072" r="15334" b="37579"/>
          <a:stretch/>
        </p:blipFill>
        <p:spPr>
          <a:xfrm>
            <a:off x="9214325" y="3062088"/>
            <a:ext cx="1526023" cy="6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339188"/>
            <a:ext cx="90583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5"/>
              </a:spcBef>
            </a:pPr>
            <a:r>
              <a:rPr lang="es-MX" spc="-135" dirty="0">
                <a:latin typeface="Candara" panose="020E0502030303020204" pitchFamily="34" charset="0"/>
              </a:rPr>
              <a:t>Especif</a:t>
            </a:r>
            <a:r>
              <a:rPr lang="es-MX" spc="-100" dirty="0">
                <a:latin typeface="Candara" panose="020E0502030303020204" pitchFamily="34" charset="0"/>
              </a:rPr>
              <a:t>i</a:t>
            </a:r>
            <a:r>
              <a:rPr lang="es-MX" spc="-105" dirty="0">
                <a:latin typeface="Candara" panose="020E0502030303020204" pitchFamily="34" charset="0"/>
              </a:rPr>
              <a:t>cac</a:t>
            </a:r>
            <a:r>
              <a:rPr lang="es-MX" spc="-75" dirty="0">
                <a:latin typeface="Candara" panose="020E0502030303020204" pitchFamily="34" charset="0"/>
              </a:rPr>
              <a:t>i</a:t>
            </a:r>
            <a:r>
              <a:rPr lang="es-MX" spc="-160" dirty="0">
                <a:latin typeface="Candara" panose="020E0502030303020204" pitchFamily="34" charset="0"/>
              </a:rPr>
              <a:t>ones</a:t>
            </a:r>
            <a:r>
              <a:rPr spc="-280" dirty="0">
                <a:latin typeface="Candara" panose="020E0502030303020204" pitchFamily="34" charset="0"/>
              </a:rPr>
              <a:t> </a:t>
            </a:r>
            <a:r>
              <a:rPr lang="es-MX" spc="-85" dirty="0">
                <a:latin typeface="Candara" panose="020E0502030303020204" pitchFamily="34" charset="0"/>
              </a:rPr>
              <a:t>importantes</a:t>
            </a:r>
            <a:endParaRPr spc="-204" dirty="0">
              <a:latin typeface="Candara" panose="020E0502030303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0F6A380-45A8-41DA-B0BA-504B30A6EE6F}"/>
              </a:ext>
            </a:extLst>
          </p:cNvPr>
          <p:cNvGrpSpPr/>
          <p:nvPr/>
        </p:nvGrpSpPr>
        <p:grpSpPr>
          <a:xfrm>
            <a:off x="228600" y="1029762"/>
            <a:ext cx="11506200" cy="5751796"/>
            <a:chOff x="228600" y="1029762"/>
            <a:chExt cx="11506200" cy="5751796"/>
          </a:xfrm>
        </p:grpSpPr>
        <p:grpSp>
          <p:nvGrpSpPr>
            <p:cNvPr id="2" name="object 2"/>
            <p:cNvGrpSpPr/>
            <p:nvPr/>
          </p:nvGrpSpPr>
          <p:grpSpPr>
            <a:xfrm>
              <a:off x="228600" y="1029762"/>
              <a:ext cx="11506200" cy="5514418"/>
              <a:chOff x="711708" y="1499616"/>
              <a:chExt cx="10639044" cy="496393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1708" y="1499616"/>
                <a:ext cx="10639044" cy="4754880"/>
              </a:xfrm>
              <a:prstGeom prst="rect">
                <a:avLst/>
              </a:prstGeom>
            </p:spPr>
          </p:pic>
          <p:sp>
            <p:nvSpPr>
              <p:cNvPr id="4" name="object 4"/>
              <p:cNvSpPr/>
              <p:nvPr/>
            </p:nvSpPr>
            <p:spPr>
              <a:xfrm>
                <a:off x="805434" y="1708666"/>
                <a:ext cx="10515600" cy="4754880"/>
              </a:xfrm>
              <a:custGeom>
                <a:avLst/>
                <a:gdLst/>
                <a:ahLst/>
                <a:cxnLst/>
                <a:rect l="l" t="t" r="r" b="b"/>
                <a:pathLst>
                  <a:path w="10515600" h="4632960">
                    <a:moveTo>
                      <a:pt x="10515600" y="0"/>
                    </a:moveTo>
                    <a:lnTo>
                      <a:pt x="0" y="0"/>
                    </a:lnTo>
                    <a:lnTo>
                      <a:pt x="0" y="4632960"/>
                    </a:lnTo>
                    <a:lnTo>
                      <a:pt x="10515600" y="4632960"/>
                    </a:lnTo>
                    <a:lnTo>
                      <a:pt x="10515600" y="0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775715" y="1543812"/>
                <a:ext cx="10515600" cy="4632960"/>
              </a:xfrm>
              <a:custGeom>
                <a:avLst/>
                <a:gdLst/>
                <a:ahLst/>
                <a:cxnLst/>
                <a:rect l="l" t="t" r="r" b="b"/>
                <a:pathLst>
                  <a:path w="10515600" h="4632960">
                    <a:moveTo>
                      <a:pt x="0" y="4632960"/>
                    </a:moveTo>
                    <a:lnTo>
                      <a:pt x="10515600" y="4632960"/>
                    </a:lnTo>
                    <a:lnTo>
                      <a:pt x="10515600" y="0"/>
                    </a:lnTo>
                    <a:lnTo>
                      <a:pt x="0" y="0"/>
                    </a:lnTo>
                    <a:lnTo>
                      <a:pt x="0" y="4632960"/>
                    </a:lnTo>
                    <a:close/>
                  </a:path>
                </a:pathLst>
              </a:custGeom>
              <a:ln w="9144">
                <a:solidFill>
                  <a:srgbClr val="F1F1F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297824" y="1057556"/>
              <a:ext cx="11273197" cy="5724002"/>
            </a:xfrm>
            <a:prstGeom prst="rect">
              <a:avLst/>
            </a:prstGeom>
          </p:spPr>
          <p:txBody>
            <a:bodyPr vert="horz" wrap="square" lIns="0" tIns="12636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94"/>
                </a:spcBef>
                <a:tabLst>
                  <a:tab pos="561975" algn="l"/>
                </a:tabLst>
              </a:pPr>
              <a:r>
                <a:rPr sz="2800" b="1" spc="-35" dirty="0">
                  <a:solidFill>
                    <a:srgbClr val="FFFFFF"/>
                  </a:solidFill>
                  <a:latin typeface="Candara" panose="020E0502030303020204" pitchFamily="34" charset="0"/>
                  <a:cs typeface="Verdana"/>
                </a:rPr>
                <a:t>A	</a:t>
              </a:r>
              <a:r>
                <a:rPr sz="1800" b="1" spc="-65" dirty="0">
                  <a:latin typeface="Candara" panose="020E0502030303020204" pitchFamily="34" charset="0"/>
                  <a:cs typeface="Verdana"/>
                </a:rPr>
                <a:t>Archivos</a:t>
              </a:r>
              <a:endParaRPr sz="1800" dirty="0">
                <a:latin typeface="Candara" panose="020E0502030303020204" pitchFamily="34" charset="0"/>
                <a:cs typeface="Verdana"/>
              </a:endParaRPr>
            </a:p>
            <a:p>
              <a:pPr marL="530225" indent="-229870">
                <a:lnSpc>
                  <a:spcPct val="100000"/>
                </a:lnSpc>
                <a:spcBef>
                  <a:spcPts val="580"/>
                </a:spcBef>
                <a:buFont typeface="Wingdings"/>
                <a:buChar char=""/>
                <a:tabLst>
                  <a:tab pos="530860" algn="l"/>
                </a:tabLst>
              </a:pPr>
              <a:r>
                <a:rPr lang="es-MX" spc="20" dirty="0">
                  <a:latin typeface="Candara" panose="020E0502030303020204" pitchFamily="34" charset="0"/>
                  <a:cs typeface="Verdana"/>
                </a:rPr>
                <a:t>Verifica detenidamente que tus datos personales estén correctos y completa la información solicitada.</a:t>
              </a:r>
            </a:p>
            <a:p>
              <a:pPr marL="530225" indent="-229870">
                <a:lnSpc>
                  <a:spcPct val="100000"/>
                </a:lnSpc>
                <a:spcBef>
                  <a:spcPts val="580"/>
                </a:spcBef>
                <a:buFont typeface="Wingdings"/>
                <a:buChar char=""/>
                <a:tabLst>
                  <a:tab pos="530860" algn="l"/>
                </a:tabLst>
              </a:pPr>
              <a:r>
                <a:rPr lang="es-MX" spc="20" dirty="0">
                  <a:latin typeface="Candara" panose="020E0502030303020204" pitchFamily="34" charset="0"/>
                  <a:cs typeface="Verdana"/>
                </a:rPr>
                <a:t>El llenado de los formatos UNICAMENTE Se acepta capturado a computadora.</a:t>
              </a:r>
            </a:p>
            <a:p>
              <a:pPr marL="530225" indent="-229870">
                <a:lnSpc>
                  <a:spcPct val="100000"/>
                </a:lnSpc>
                <a:spcBef>
                  <a:spcPts val="580"/>
                </a:spcBef>
                <a:buFont typeface="Wingdings"/>
                <a:buChar char=""/>
                <a:tabLst>
                  <a:tab pos="530860" algn="l"/>
                </a:tabLst>
              </a:pPr>
              <a:r>
                <a:rPr sz="1800" spc="20" dirty="0" err="1">
                  <a:latin typeface="Candara" panose="020E0502030303020204" pitchFamily="34" charset="0"/>
                  <a:cs typeface="Verdana"/>
                </a:rPr>
                <a:t>Todo</a:t>
              </a:r>
              <a:r>
                <a:rPr sz="1800" spc="-15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dirty="0">
                  <a:latin typeface="Candara" panose="020E0502030303020204" pitchFamily="34" charset="0"/>
                  <a:cs typeface="Verdana"/>
                </a:rPr>
                <a:t>archivo</a:t>
              </a:r>
              <a:r>
                <a:rPr sz="1800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25" dirty="0">
                  <a:latin typeface="Candara" panose="020E0502030303020204" pitchFamily="34" charset="0"/>
                  <a:cs typeface="Verdana"/>
                </a:rPr>
                <a:t>digital</a:t>
              </a:r>
              <a:r>
                <a:rPr sz="1800" spc="-14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55" dirty="0">
                  <a:latin typeface="Candara" panose="020E0502030303020204" pitchFamily="34" charset="0"/>
                  <a:cs typeface="Verdana"/>
                </a:rPr>
                <a:t>debe</a:t>
              </a:r>
              <a:r>
                <a:rPr sz="1800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20" dirty="0">
                  <a:latin typeface="Candara" panose="020E0502030303020204" pitchFamily="34" charset="0"/>
                  <a:cs typeface="Verdana"/>
                </a:rPr>
                <a:t>estar</a:t>
              </a:r>
              <a:r>
                <a:rPr sz="1800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45" dirty="0">
                  <a:latin typeface="Candara" panose="020E0502030303020204" pitchFamily="34" charset="0"/>
                  <a:cs typeface="Verdana"/>
                </a:rPr>
                <a:t>en</a:t>
              </a:r>
              <a:r>
                <a:rPr sz="1800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20" dirty="0">
                  <a:latin typeface="Candara" panose="020E0502030303020204" pitchFamily="34" charset="0"/>
                  <a:cs typeface="Verdana"/>
                </a:rPr>
                <a:t>formato</a:t>
              </a:r>
              <a:r>
                <a:rPr sz="1800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135" dirty="0">
                  <a:latin typeface="Candara" panose="020E0502030303020204" pitchFamily="34" charset="0"/>
                  <a:cs typeface="Verdana"/>
                </a:rPr>
                <a:t>PDF</a:t>
              </a:r>
              <a:r>
                <a:rPr sz="1800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10" dirty="0">
                  <a:latin typeface="Candara" panose="020E0502030303020204" pitchFamily="34" charset="0"/>
                  <a:cs typeface="Verdana"/>
                </a:rPr>
                <a:t>(excepto</a:t>
              </a:r>
              <a:r>
                <a:rPr sz="1800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40" dirty="0">
                  <a:latin typeface="Candara" panose="020E0502030303020204" pitchFamily="34" charset="0"/>
                  <a:cs typeface="Verdana"/>
                </a:rPr>
                <a:t>fotografía).</a:t>
              </a:r>
              <a:endParaRPr sz="1800" dirty="0">
                <a:latin typeface="Candara" panose="020E0502030303020204" pitchFamily="34" charset="0"/>
                <a:cs typeface="Verdana"/>
              </a:endParaRPr>
            </a:p>
            <a:p>
              <a:pPr marL="530225" marR="5080" indent="-229235">
                <a:lnSpc>
                  <a:spcPts val="1939"/>
                </a:lnSpc>
                <a:spcBef>
                  <a:spcPts val="1025"/>
                </a:spcBef>
                <a:buFont typeface="Wingdings"/>
                <a:buChar char=""/>
                <a:tabLst>
                  <a:tab pos="530860" algn="l"/>
                </a:tabLst>
              </a:pPr>
              <a:r>
                <a:rPr sz="1800" spc="5" dirty="0" err="1">
                  <a:latin typeface="Candara" panose="020E0502030303020204" pitchFamily="34" charset="0"/>
                  <a:cs typeface="Verdana"/>
                </a:rPr>
                <a:t>Todos</a:t>
              </a:r>
              <a:r>
                <a:rPr sz="1800" spc="20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15" dirty="0">
                  <a:latin typeface="Candara" panose="020E0502030303020204" pitchFamily="34" charset="0"/>
                  <a:cs typeface="Verdana"/>
                </a:rPr>
                <a:t>los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50" dirty="0">
                  <a:latin typeface="Candara" panose="020E0502030303020204" pitchFamily="34" charset="0"/>
                  <a:cs typeface="Verdana"/>
                </a:rPr>
                <a:t>documentos</a:t>
              </a:r>
              <a:r>
                <a:rPr sz="1800" spc="22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60" dirty="0">
                  <a:latin typeface="Candara" panose="020E0502030303020204" pitchFamily="34" charset="0"/>
                  <a:cs typeface="Verdana"/>
                </a:rPr>
                <a:t>deben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30" dirty="0">
                  <a:latin typeface="Candara" panose="020E0502030303020204" pitchFamily="34" charset="0"/>
                  <a:cs typeface="Verdana"/>
                </a:rPr>
                <a:t>ser</a:t>
              </a:r>
              <a:r>
                <a:rPr sz="1800" spc="204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15" dirty="0">
                  <a:latin typeface="Candara" panose="020E0502030303020204" pitchFamily="34" charset="0"/>
                  <a:cs typeface="Verdana"/>
                </a:rPr>
                <a:t>escaneados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55" dirty="0">
                  <a:latin typeface="Candara" panose="020E0502030303020204" pitchFamily="34" charset="0"/>
                  <a:cs typeface="Verdana"/>
                </a:rPr>
                <a:t>de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20" dirty="0">
                  <a:latin typeface="Candara" panose="020E0502030303020204" pitchFamily="34" charset="0"/>
                  <a:cs typeface="Verdana"/>
                </a:rPr>
                <a:t>forma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40" dirty="0">
                  <a:latin typeface="Candara" panose="020E0502030303020204" pitchFamily="34" charset="0"/>
                  <a:cs typeface="Verdana"/>
                </a:rPr>
                <a:t>vertical,</a:t>
              </a:r>
              <a:r>
                <a:rPr sz="1800" spc="22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z="1800" spc="220" dirty="0">
                  <a:latin typeface="Candara" panose="020E0502030303020204" pitchFamily="34" charset="0"/>
                  <a:cs typeface="Verdana"/>
                </a:rPr>
                <a:t>no </a:t>
              </a:r>
              <a:r>
                <a:rPr lang="es-MX" sz="1800" spc="220" dirty="0" err="1">
                  <a:latin typeface="Candara" panose="020E0502030303020204" pitchFamily="34" charset="0"/>
                  <a:cs typeface="Verdana"/>
                </a:rPr>
                <a:t>desafados</a:t>
              </a:r>
              <a:r>
                <a:rPr lang="es-MX" sz="1800" spc="220" dirty="0">
                  <a:latin typeface="Candara" panose="020E0502030303020204" pitchFamily="34" charset="0"/>
                  <a:cs typeface="Verdana"/>
                </a:rPr>
                <a:t> de su lugar , </a:t>
              </a:r>
              <a:r>
                <a:rPr sz="1800" spc="-20" dirty="0">
                  <a:latin typeface="Candara" panose="020E0502030303020204" pitchFamily="34" charset="0"/>
                  <a:cs typeface="Verdana"/>
                </a:rPr>
                <a:t>a</a:t>
              </a:r>
              <a:r>
                <a:rPr sz="1800" spc="23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35" dirty="0">
                  <a:latin typeface="Candara" panose="020E0502030303020204" pitchFamily="34" charset="0"/>
                  <a:cs typeface="Verdana"/>
                </a:rPr>
                <a:t>color,</a:t>
              </a:r>
              <a:r>
                <a:rPr sz="1800" spc="22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60" dirty="0">
                  <a:latin typeface="Candara" panose="020E0502030303020204" pitchFamily="34" charset="0"/>
                  <a:cs typeface="Verdana"/>
                </a:rPr>
                <a:t>con</a:t>
              </a:r>
              <a:r>
                <a:rPr sz="1800" spc="21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50" dirty="0">
                  <a:latin typeface="Candara" panose="020E0502030303020204" pitchFamily="34" charset="0"/>
                  <a:cs typeface="Verdana"/>
                </a:rPr>
                <a:t>buena </a:t>
              </a:r>
              <a:r>
                <a:rPr sz="1800" spc="-62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25" dirty="0">
                  <a:latin typeface="Candara" panose="020E0502030303020204" pitchFamily="34" charset="0"/>
                  <a:cs typeface="Verdana"/>
                </a:rPr>
                <a:t>calidad</a:t>
              </a:r>
              <a:r>
                <a:rPr sz="1800" spc="-14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spc="-90" dirty="0">
                  <a:latin typeface="Candara" panose="020E0502030303020204" pitchFamily="34" charset="0"/>
                  <a:cs typeface="Verdana"/>
                </a:rPr>
                <a:t>y</a:t>
              </a:r>
              <a:r>
                <a:rPr sz="1800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z="1800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105" dirty="0">
                  <a:latin typeface="Candara" panose="020E0502030303020204" pitchFamily="34" charset="0"/>
                  <a:cs typeface="Verdana"/>
                </a:rPr>
                <a:t>NO</a:t>
              </a:r>
              <a:r>
                <a:rPr sz="1800" b="1" u="sng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60" dirty="0">
                  <a:latin typeface="Candara" panose="020E0502030303020204" pitchFamily="34" charset="0"/>
                  <a:cs typeface="Verdana"/>
                </a:rPr>
                <a:t>deben</a:t>
              </a:r>
              <a:r>
                <a:rPr sz="1800" b="1" u="sng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-30" dirty="0">
                  <a:latin typeface="Candara" panose="020E0502030303020204" pitchFamily="34" charset="0"/>
                  <a:cs typeface="Verdana"/>
                </a:rPr>
                <a:t>ser</a:t>
              </a:r>
              <a:r>
                <a:rPr sz="1800" b="1" u="sng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dirty="0">
                  <a:latin typeface="Candara" panose="020E0502030303020204" pitchFamily="34" charset="0"/>
                  <a:cs typeface="Verdana"/>
                </a:rPr>
                <a:t>fotografías</a:t>
              </a:r>
              <a:r>
                <a:rPr sz="1800" b="1" u="sng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30" dirty="0">
                  <a:latin typeface="Candara" panose="020E0502030303020204" pitchFamily="34" charset="0"/>
                  <a:cs typeface="Verdana"/>
                </a:rPr>
                <a:t>tomadas</a:t>
              </a:r>
              <a:r>
                <a:rPr sz="1800" b="1" u="sng" spc="-18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60" dirty="0">
                  <a:latin typeface="Candara" panose="020E0502030303020204" pitchFamily="34" charset="0"/>
                  <a:cs typeface="Verdana"/>
                </a:rPr>
                <a:t>con</a:t>
              </a:r>
              <a:r>
                <a:rPr sz="1800" b="1" u="sng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dirty="0">
                  <a:latin typeface="Candara" panose="020E0502030303020204" pitchFamily="34" charset="0"/>
                  <a:cs typeface="Verdana"/>
                </a:rPr>
                <a:t>el</a:t>
              </a:r>
              <a:r>
                <a:rPr sz="1800" b="1" u="sng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20" dirty="0">
                  <a:latin typeface="Candara" panose="020E0502030303020204" pitchFamily="34" charset="0"/>
                  <a:cs typeface="Verdana"/>
                </a:rPr>
                <a:t>teléfono</a:t>
              </a:r>
              <a:r>
                <a:rPr sz="1800" b="1" u="sng" spc="-19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sz="1800" b="1" u="sng" spc="-30" dirty="0" err="1">
                  <a:latin typeface="Candara" panose="020E0502030303020204" pitchFamily="34" charset="0"/>
                  <a:cs typeface="Verdana"/>
                </a:rPr>
                <a:t>celular</a:t>
              </a:r>
              <a:r>
                <a:rPr sz="1800" spc="-30" dirty="0">
                  <a:latin typeface="Candara" panose="020E0502030303020204" pitchFamily="34" charset="0"/>
                  <a:cs typeface="Verdana"/>
                </a:rPr>
                <a:t>.</a:t>
              </a:r>
              <a:endParaRPr lang="es-MX" spc="-30" dirty="0">
                <a:latin typeface="Candara" panose="020E0502030303020204" pitchFamily="34" charset="0"/>
                <a:cs typeface="Verdana"/>
              </a:endParaRPr>
            </a:p>
            <a:p>
              <a:pPr marL="530225" marR="5080" indent="-229235">
                <a:lnSpc>
                  <a:spcPts val="1939"/>
                </a:lnSpc>
                <a:spcBef>
                  <a:spcPts val="1025"/>
                </a:spcBef>
                <a:buFont typeface="Wingdings"/>
                <a:buChar char=""/>
                <a:tabLst>
                  <a:tab pos="530860" algn="l"/>
                </a:tabLst>
              </a:pPr>
              <a:r>
                <a:rPr lang="es-MX" spc="-30" dirty="0">
                  <a:latin typeface="Candara" panose="020E0502030303020204" pitchFamily="34" charset="0"/>
                  <a:cs typeface="Verdana"/>
                </a:rPr>
                <a:t>T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u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fotografía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25" dirty="0">
                  <a:latin typeface="Candara" panose="020E0502030303020204" pitchFamily="34" charset="0"/>
                  <a:cs typeface="Verdana"/>
                </a:rPr>
                <a:t>es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el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único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archivo</a:t>
              </a:r>
              <a:r>
                <a:rPr lang="es-MX" spc="-14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que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puede</a:t>
              </a:r>
              <a:r>
                <a:rPr lang="es-MX" spc="-15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ser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tomada</a:t>
              </a:r>
              <a:r>
                <a:rPr lang="es-MX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con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tu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celular.</a:t>
              </a:r>
              <a:endParaRPr lang="es-MX" dirty="0">
                <a:latin typeface="Candara" panose="020E0502030303020204" pitchFamily="34" charset="0"/>
                <a:cs typeface="Verdana"/>
              </a:endParaRPr>
            </a:p>
            <a:p>
              <a:pPr marL="537210" indent="-229235">
                <a:lnSpc>
                  <a:spcPct val="100000"/>
                </a:lnSpc>
                <a:spcBef>
                  <a:spcPts val="780"/>
                </a:spcBef>
                <a:buFont typeface="Wingdings"/>
                <a:buChar char=""/>
                <a:tabLst>
                  <a:tab pos="537845" algn="l"/>
                </a:tabLst>
              </a:pPr>
              <a:r>
                <a:rPr lang="es-MX" spc="55" dirty="0">
                  <a:latin typeface="Candara" panose="020E0502030303020204" pitchFamily="34" charset="0"/>
                  <a:cs typeface="Verdana"/>
                </a:rPr>
                <a:t>Debe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ser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con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fondo</a:t>
              </a:r>
              <a:r>
                <a:rPr lang="es-MX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45" dirty="0">
                  <a:latin typeface="Candara" panose="020E0502030303020204" pitchFamily="34" charset="0"/>
                  <a:cs typeface="Verdana"/>
                </a:rPr>
                <a:t>claro,</a:t>
              </a:r>
              <a:r>
                <a:rPr lang="es-MX" spc="-13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sin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45" dirty="0">
                  <a:latin typeface="Candara" panose="020E0502030303020204" pitchFamily="34" charset="0"/>
                  <a:cs typeface="Verdana"/>
                </a:rPr>
                <a:t>gorras,</a:t>
              </a:r>
              <a:r>
                <a:rPr lang="es-MX" spc="-15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sin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lentes,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5" dirty="0">
                  <a:latin typeface="Candara" panose="020E0502030303020204" pitchFamily="34" charset="0"/>
                  <a:cs typeface="Verdana"/>
                </a:rPr>
                <a:t>orejas</a:t>
              </a:r>
              <a:r>
                <a:rPr lang="es-MX" spc="-17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90" dirty="0">
                  <a:latin typeface="Candara" panose="020E0502030303020204" pitchFamily="34" charset="0"/>
                  <a:cs typeface="Verdana"/>
                </a:rPr>
                <a:t>y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frente</a:t>
              </a:r>
              <a:r>
                <a:rPr lang="es-MX" spc="-16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descubierta,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105" dirty="0">
                  <a:latin typeface="Candara" panose="020E0502030303020204" pitchFamily="34" charset="0"/>
                  <a:cs typeface="Verdana"/>
                </a:rPr>
                <a:t>NO</a:t>
              </a:r>
              <a:r>
                <a:rPr lang="es-MX" spc="-14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i="1" spc="-55" dirty="0" err="1">
                  <a:latin typeface="Candara" panose="020E0502030303020204" pitchFamily="34" charset="0"/>
                  <a:cs typeface="Verdana"/>
                </a:rPr>
                <a:t>selfies</a:t>
              </a:r>
              <a:r>
                <a:rPr lang="es-MX" spc="-55" dirty="0">
                  <a:latin typeface="Candara" panose="020E0502030303020204" pitchFamily="34" charset="0"/>
                  <a:cs typeface="Verdana"/>
                </a:rPr>
                <a:t>.</a:t>
              </a:r>
            </a:p>
            <a:p>
              <a:pPr marL="525145" indent="-229235" algn="just">
                <a:lnSpc>
                  <a:spcPct val="100000"/>
                </a:lnSpc>
                <a:spcBef>
                  <a:spcPts val="580"/>
                </a:spcBef>
                <a:buFont typeface="Wingdings"/>
                <a:buChar char=""/>
                <a:tabLst>
                  <a:tab pos="525780" algn="l"/>
                </a:tabLst>
              </a:pPr>
              <a:r>
                <a:rPr lang="es-MX" spc="-5" dirty="0">
                  <a:latin typeface="Candara" panose="020E0502030303020204" pitchFamily="34" charset="0"/>
                  <a:cs typeface="Verdana"/>
                </a:rPr>
                <a:t>Iden</a:t>
              </a:r>
              <a:r>
                <a:rPr lang="es-MX" spc="-10" dirty="0">
                  <a:latin typeface="Candara" panose="020E0502030303020204" pitchFamily="34" charset="0"/>
                  <a:cs typeface="Verdana"/>
                </a:rPr>
                <a:t>tif</a:t>
              </a:r>
              <a:r>
                <a:rPr lang="es-MX" spc="-15" dirty="0">
                  <a:latin typeface="Candara" panose="020E0502030303020204" pitchFamily="34" charset="0"/>
                  <a:cs typeface="Verdana"/>
                </a:rPr>
                <a:t>i</a:t>
              </a:r>
              <a:r>
                <a:rPr lang="es-MX" spc="65" dirty="0">
                  <a:latin typeface="Candara" panose="020E0502030303020204" pitchFamily="34" charset="0"/>
                  <a:cs typeface="Verdana"/>
                </a:rPr>
                <a:t>c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a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el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75" dirty="0">
                  <a:latin typeface="Candara" panose="020E0502030303020204" pitchFamily="34" charset="0"/>
                  <a:cs typeface="Verdana"/>
                </a:rPr>
                <a:t>n</a:t>
              </a:r>
              <a:r>
                <a:rPr lang="es-MX" spc="50" dirty="0">
                  <a:latin typeface="Candara" panose="020E0502030303020204" pitchFamily="34" charset="0"/>
                  <a:cs typeface="Verdana"/>
                </a:rPr>
                <a:t>ombre</a:t>
              </a:r>
              <a:r>
                <a:rPr lang="es-MX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90" dirty="0">
                  <a:latin typeface="Candara" panose="020E0502030303020204" pitchFamily="34" charset="0"/>
                  <a:cs typeface="Verdana"/>
                </a:rPr>
                <a:t>y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esp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a</a:t>
              </a:r>
              <a:r>
                <a:rPr lang="es-MX" spc="65" dirty="0">
                  <a:latin typeface="Candara" panose="020E0502030303020204" pitchFamily="34" charset="0"/>
                  <a:cs typeface="Verdana"/>
                </a:rPr>
                <a:t>c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io</a:t>
              </a:r>
              <a:r>
                <a:rPr lang="es-MX" spc="-16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70" dirty="0">
                  <a:latin typeface="Candara" panose="020E0502030303020204" pitchFamily="34" charset="0"/>
                  <a:cs typeface="Verdana"/>
                </a:rPr>
                <a:t>do</a:t>
              </a:r>
              <a:r>
                <a:rPr lang="es-MX" spc="75" dirty="0">
                  <a:latin typeface="Candara" panose="020E0502030303020204" pitchFamily="34" charset="0"/>
                  <a:cs typeface="Verdana"/>
                </a:rPr>
                <a:t>n</a:t>
              </a:r>
              <a:r>
                <a:rPr lang="es-MX" spc="55" dirty="0">
                  <a:latin typeface="Candara" panose="020E0502030303020204" pitchFamily="34" charset="0"/>
                  <a:cs typeface="Verdana"/>
                </a:rPr>
                <a:t>de</a:t>
              </a:r>
              <a:r>
                <a:rPr lang="es-MX" spc="-17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subi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r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á</a:t>
              </a:r>
              <a:r>
                <a:rPr lang="es-MX" spc="-60" dirty="0">
                  <a:latin typeface="Candara" panose="020E0502030303020204" pitchFamily="34" charset="0"/>
                  <a:cs typeface="Verdana"/>
                </a:rPr>
                <a:t>s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5" dirty="0">
                  <a:latin typeface="Candara" panose="020E0502030303020204" pitchFamily="34" charset="0"/>
                  <a:cs typeface="Verdana"/>
                </a:rPr>
                <a:t>c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a</a:t>
              </a:r>
              <a:r>
                <a:rPr lang="es-MX" spc="35" dirty="0">
                  <a:latin typeface="Candara" panose="020E0502030303020204" pitchFamily="34" charset="0"/>
                  <a:cs typeface="Verdana"/>
                </a:rPr>
                <a:t>da</a:t>
              </a:r>
              <a:r>
                <a:rPr lang="es-MX" spc="-15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a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r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c</a:t>
              </a:r>
              <a:r>
                <a:rPr lang="es-MX" spc="75" dirty="0">
                  <a:latin typeface="Candara" panose="020E0502030303020204" pitchFamily="34" charset="0"/>
                  <a:cs typeface="Verdana"/>
                </a:rPr>
                <a:t>h</a:t>
              </a:r>
              <a:r>
                <a:rPr lang="es-MX" spc="-35" dirty="0">
                  <a:latin typeface="Candara" panose="020E0502030303020204" pitchFamily="34" charset="0"/>
                  <a:cs typeface="Verdana"/>
                </a:rPr>
                <a:t>i</a:t>
              </a:r>
              <a:r>
                <a:rPr lang="es-MX" spc="-80" dirty="0">
                  <a:latin typeface="Candara" panose="020E0502030303020204" pitchFamily="34" charset="0"/>
                  <a:cs typeface="Verdana"/>
                </a:rPr>
                <a:t>v</a:t>
              </a:r>
              <a:r>
                <a:rPr lang="es-MX" spc="35" dirty="0">
                  <a:latin typeface="Candara" panose="020E0502030303020204" pitchFamily="34" charset="0"/>
                  <a:cs typeface="Verdana"/>
                </a:rPr>
                <a:t>o</a:t>
              </a:r>
              <a:r>
                <a:rPr lang="es-MX" spc="-275" dirty="0">
                  <a:latin typeface="Candara" panose="020E0502030303020204" pitchFamily="34" charset="0"/>
                  <a:cs typeface="Verdana"/>
                </a:rPr>
                <a:t>.</a:t>
              </a:r>
              <a:endParaRPr lang="es-MX" dirty="0">
                <a:latin typeface="Candara" panose="020E0502030303020204" pitchFamily="34" charset="0"/>
                <a:cs typeface="Verdana"/>
              </a:endParaRPr>
            </a:p>
            <a:p>
              <a:pPr marL="525145" marR="5080" indent="-229235" algn="just">
                <a:lnSpc>
                  <a:spcPct val="90000"/>
                </a:lnSpc>
                <a:spcBef>
                  <a:spcPts val="1010"/>
                </a:spcBef>
                <a:buFont typeface="Wingdings"/>
                <a:buChar char=""/>
                <a:tabLst>
                  <a:tab pos="525780" algn="l"/>
                </a:tabLst>
              </a:pPr>
              <a:r>
                <a:rPr lang="es-MX" dirty="0">
                  <a:latin typeface="Candara" panose="020E0502030303020204" pitchFamily="34" charset="0"/>
                  <a:cs typeface="Verdana"/>
                </a:rPr>
                <a:t>Es</a:t>
              </a:r>
              <a:r>
                <a:rPr lang="es-MX" spc="-1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muy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30" dirty="0">
                  <a:latin typeface="Candara" panose="020E0502030303020204" pitchFamily="34" charset="0"/>
                  <a:cs typeface="Verdana"/>
                </a:rPr>
                <a:t>importante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que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revisar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tu</a:t>
              </a:r>
              <a:r>
                <a:rPr lang="es-MX" spc="1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correo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25" dirty="0">
                  <a:latin typeface="Candara" panose="020E0502030303020204" pitchFamily="34" charset="0"/>
                  <a:cs typeface="Verdana"/>
                </a:rPr>
                <a:t>electrónico incluso spam o correo no deseado,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60" dirty="0">
                  <a:latin typeface="Candara" panose="020E0502030303020204" pitchFamily="34" charset="0"/>
                  <a:cs typeface="Verdana"/>
                </a:rPr>
                <a:t>ya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que</a:t>
              </a:r>
              <a:r>
                <a:rPr lang="es-MX" spc="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será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el </a:t>
              </a:r>
              <a:r>
                <a:rPr lang="es-MX" spc="-620" dirty="0">
                  <a:latin typeface="Candara" panose="020E0502030303020204" pitchFamily="34" charset="0"/>
                  <a:cs typeface="Verdana"/>
                </a:rPr>
                <a:t> </a:t>
              </a:r>
              <a:r>
                <a:rPr lang="es-MX" spc="45" dirty="0">
                  <a:latin typeface="Candara" panose="020E0502030303020204" pitchFamily="34" charset="0"/>
                  <a:cs typeface="Verdana"/>
                </a:rPr>
                <a:t>único </a:t>
              </a:r>
              <a:r>
                <a:rPr lang="es-MX" spc="60" dirty="0">
                  <a:latin typeface="Candara" panose="020E0502030303020204" pitchFamily="34" charset="0"/>
                  <a:cs typeface="Verdana"/>
                </a:rPr>
                <a:t>medio </a:t>
              </a:r>
              <a:r>
                <a:rPr lang="es-MX" spc="55" dirty="0">
                  <a:latin typeface="Candara" panose="020E0502030303020204" pitchFamily="34" charset="0"/>
                  <a:cs typeface="Verdana"/>
                </a:rPr>
                <a:t>de </a:t>
              </a:r>
              <a:r>
                <a:rPr lang="es-MX" spc="35" dirty="0">
                  <a:latin typeface="Candara" panose="020E0502030303020204" pitchFamily="34" charset="0"/>
                  <a:cs typeface="Verdana"/>
                </a:rPr>
                <a:t>contacto </a:t>
              </a:r>
              <a:r>
                <a:rPr lang="es-MX" dirty="0">
                  <a:latin typeface="Candara" panose="020E0502030303020204" pitchFamily="34" charset="0"/>
                  <a:cs typeface="Verdana"/>
                </a:rPr>
                <a:t>para </a:t>
              </a:r>
              <a:r>
                <a:rPr lang="es-MX" spc="-20" dirty="0">
                  <a:latin typeface="Candara" panose="020E0502030303020204" pitchFamily="34" charset="0"/>
                  <a:cs typeface="Verdana"/>
                </a:rPr>
                <a:t>realizar </a:t>
              </a:r>
              <a:r>
                <a:rPr lang="es-MX" spc="-30" dirty="0">
                  <a:latin typeface="Candara" panose="020E0502030303020204" pitchFamily="34" charset="0"/>
                  <a:cs typeface="Verdana"/>
                </a:rPr>
                <a:t>las 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correcciones.</a:t>
              </a:r>
            </a:p>
            <a:p>
              <a:pPr marL="525145" marR="5080" indent="-229235" algn="just">
                <a:lnSpc>
                  <a:spcPct val="90000"/>
                </a:lnSpc>
                <a:spcBef>
                  <a:spcPts val="1010"/>
                </a:spcBef>
                <a:buFont typeface="Wingdings"/>
                <a:buChar char=""/>
                <a:tabLst>
                  <a:tab pos="525780" algn="l"/>
                </a:tabLst>
              </a:pPr>
              <a:r>
                <a:rPr lang="es-MX" b="1" u="sng" spc="-5" dirty="0">
                  <a:latin typeface="Candara" panose="020E0502030303020204" pitchFamily="34" charset="0"/>
                  <a:cs typeface="Verdana"/>
                </a:rPr>
                <a:t>No se entregan documentos en físico, Ni se envían por correo</a:t>
              </a:r>
              <a:r>
                <a:rPr lang="es-MX" spc="-5" dirty="0">
                  <a:latin typeface="Candara" panose="020E0502030303020204" pitchFamily="34" charset="0"/>
                  <a:cs typeface="Verdana"/>
                </a:rPr>
                <a:t>, todo el procedimiento es por medio de la plataforma.</a:t>
              </a:r>
            </a:p>
            <a:p>
              <a:pPr marL="525145" marR="5080" indent="-229235" algn="just">
                <a:lnSpc>
                  <a:spcPct val="90000"/>
                </a:lnSpc>
                <a:spcBef>
                  <a:spcPts val="1010"/>
                </a:spcBef>
                <a:buFont typeface="Wingdings"/>
                <a:buChar char=""/>
                <a:tabLst>
                  <a:tab pos="525780" algn="l"/>
                </a:tabLst>
              </a:pPr>
              <a:r>
                <a:rPr lang="es-MX" spc="-5" dirty="0">
                  <a:latin typeface="Candara" panose="020E0502030303020204" pitchFamily="34" charset="0"/>
                  <a:cs typeface="Verdana"/>
                </a:rPr>
                <a:t>La Plataforma SITEC estará abierta 24/7 para apertura de expediente. </a:t>
              </a:r>
              <a:endParaRPr lang="es-MX" dirty="0">
                <a:latin typeface="Candara" panose="020E0502030303020204" pitchFamily="34" charset="0"/>
                <a:cs typeface="Verdana"/>
              </a:endParaRPr>
            </a:p>
            <a:p>
              <a:pPr marL="537210" indent="-229235">
                <a:lnSpc>
                  <a:spcPct val="100000"/>
                </a:lnSpc>
                <a:spcBef>
                  <a:spcPts val="780"/>
                </a:spcBef>
                <a:buFont typeface="Wingdings"/>
                <a:buChar char=""/>
                <a:tabLst>
                  <a:tab pos="537845" algn="l"/>
                </a:tabLst>
              </a:pPr>
              <a:endParaRPr lang="es-MX" dirty="0">
                <a:latin typeface="Candara" panose="020E0502030303020204" pitchFamily="34" charset="0"/>
                <a:cs typeface="Verdana"/>
              </a:endParaRPr>
            </a:p>
            <a:p>
              <a:pPr marL="530225" marR="5080" indent="-229235">
                <a:lnSpc>
                  <a:spcPts val="1939"/>
                </a:lnSpc>
                <a:spcBef>
                  <a:spcPts val="1025"/>
                </a:spcBef>
                <a:buFont typeface="Wingdings"/>
                <a:buChar char=""/>
                <a:tabLst>
                  <a:tab pos="530860" algn="l"/>
                </a:tabLst>
              </a:pPr>
              <a:endParaRPr sz="1800" dirty="0">
                <a:latin typeface="Candara" panose="020E0502030303020204" pitchFamily="34" charset="0"/>
                <a:cs typeface="Verdana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9571" y="157280"/>
            <a:ext cx="2639620" cy="2891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6D739-F205-452C-9E6F-E8CB2F27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685" y="1609164"/>
            <a:ext cx="6612230" cy="1292662"/>
          </a:xfrm>
        </p:spPr>
        <p:txBody>
          <a:bodyPr/>
          <a:lstStyle/>
          <a:p>
            <a:pPr algn="ctr"/>
            <a:r>
              <a:rPr lang="es-MX" sz="2800" dirty="0">
                <a:latin typeface="Candara" panose="020E0502030303020204" pitchFamily="34" charset="0"/>
              </a:rPr>
              <a:t>Queda atento a la segunda parte de instrucciones del proceso de Servicio Social para subir los reportes bimestrales 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346850A-DFCA-45FB-9240-EA5E533083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533400"/>
            <a:ext cx="9448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pc="-140" dirty="0">
                <a:latin typeface="Candara" panose="020E0502030303020204" pitchFamily="34" charset="0"/>
              </a:rPr>
              <a:t>PROCESO</a:t>
            </a:r>
            <a:r>
              <a:rPr lang="es-MX" spc="-260" dirty="0">
                <a:latin typeface="Candara" panose="020E0502030303020204" pitchFamily="34" charset="0"/>
              </a:rPr>
              <a:t> </a:t>
            </a:r>
            <a:r>
              <a:rPr lang="es-MX" spc="-85" dirty="0">
                <a:latin typeface="Candara" panose="020E0502030303020204" pitchFamily="34" charset="0"/>
              </a:rPr>
              <a:t>DE</a:t>
            </a:r>
            <a:r>
              <a:rPr lang="es-MX" spc="-260" dirty="0">
                <a:latin typeface="Candara" panose="020E0502030303020204" pitchFamily="34" charset="0"/>
              </a:rPr>
              <a:t> </a:t>
            </a:r>
            <a:r>
              <a:rPr lang="es-MX" spc="-320" dirty="0">
                <a:latin typeface="Candara" panose="020E0502030303020204" pitchFamily="34" charset="0"/>
              </a:rPr>
              <a:t>REGISTRO  SERVICIO SOCIAL</a:t>
            </a:r>
            <a:endParaRPr lang="es-MX" spc="-180" dirty="0">
              <a:latin typeface="Candara" panose="020E0502030303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583954-8A21-479C-9FAF-521176C78618}"/>
              </a:ext>
            </a:extLst>
          </p:cNvPr>
          <p:cNvSpPr/>
          <p:nvPr/>
        </p:nvSpPr>
        <p:spPr>
          <a:xfrm>
            <a:off x="4343400" y="3287016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Berlin Sans FB Demi" panose="020E0802020502020306" pitchFamily="34" charset="0"/>
              </a:rPr>
              <a:t>Si tienes dudas.. ¡Conéctate! </a:t>
            </a:r>
            <a:br>
              <a:rPr lang="es-MX" dirty="0">
                <a:latin typeface="Berlin Sans FB Demi" panose="020E0802020502020306" pitchFamily="34" charset="0"/>
              </a:rPr>
            </a:br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D0AEDBB-1DE5-44EE-A6F6-ACB48725E81C}"/>
              </a:ext>
            </a:extLst>
          </p:cNvPr>
          <p:cNvSpPr/>
          <p:nvPr/>
        </p:nvSpPr>
        <p:spPr>
          <a:xfrm>
            <a:off x="1869141" y="3956174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DESDE CORREO INSTITUCIONAL EXCLUSIVAMENTE</a:t>
            </a:r>
          </a:p>
          <a:p>
            <a:pPr algn="ctr"/>
            <a:r>
              <a:rPr lang="es-MX" sz="2000" dirty="0">
                <a:latin typeface="Candara" panose="020E0502030303020204" pitchFamily="34" charset="0"/>
              </a:rPr>
              <a:t>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UNIDAD OTAY</a:t>
            </a:r>
            <a:r>
              <a:rPr lang="es-MX" sz="2000" dirty="0">
                <a:latin typeface="Candara" panose="020E0502030303020204" pitchFamily="34" charset="0"/>
              </a:rPr>
              <a:t>: T.S. LUCRECIA CANO serviciosocialotay@tectijuana.edu.mx</a:t>
            </a:r>
          </a:p>
          <a:p>
            <a:pPr algn="ctr"/>
            <a:r>
              <a:rPr lang="es-MX" sz="2000" dirty="0">
                <a:latin typeface="Candara" panose="020E0502030303020204" pitchFamily="34" charset="0"/>
              </a:rPr>
              <a:t>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TOMAS AQUINO</a:t>
            </a:r>
            <a:r>
              <a:rPr lang="es-MX" sz="2000" dirty="0">
                <a:latin typeface="Candara" panose="020E0502030303020204" pitchFamily="34" charset="0"/>
              </a:rPr>
              <a:t>. ING. NAYELI FERNANDEZ serviciosocial@tectijuana.edu.mx</a:t>
            </a:r>
          </a:p>
        </p:txBody>
      </p:sp>
    </p:spTree>
    <p:extLst>
      <p:ext uri="{BB962C8B-B14F-4D97-AF65-F5344CB8AC3E}">
        <p14:creationId xmlns:p14="http://schemas.microsoft.com/office/powerpoint/2010/main" val="82992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248"/>
            <a:ext cx="4075567" cy="61142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5137" y="1276099"/>
            <a:ext cx="10053955" cy="1408430"/>
            <a:chOff x="1066800" y="2045207"/>
            <a:chExt cx="10053955" cy="1408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2045207"/>
              <a:ext cx="10053828" cy="14081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0807" y="2089403"/>
              <a:ext cx="9930765" cy="1286510"/>
            </a:xfrm>
            <a:custGeom>
              <a:avLst/>
              <a:gdLst/>
              <a:ahLst/>
              <a:cxnLst/>
              <a:rect l="l" t="t" r="r" b="b"/>
              <a:pathLst>
                <a:path w="9930765" h="1286510">
                  <a:moveTo>
                    <a:pt x="9930384" y="0"/>
                  </a:moveTo>
                  <a:lnTo>
                    <a:pt x="0" y="0"/>
                  </a:lnTo>
                  <a:lnTo>
                    <a:pt x="0" y="1286256"/>
                  </a:lnTo>
                  <a:lnTo>
                    <a:pt x="9930384" y="1286256"/>
                  </a:lnTo>
                  <a:lnTo>
                    <a:pt x="99303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0807" y="2089403"/>
              <a:ext cx="9930765" cy="1286510"/>
            </a:xfrm>
            <a:custGeom>
              <a:avLst/>
              <a:gdLst/>
              <a:ahLst/>
              <a:cxnLst/>
              <a:rect l="l" t="t" r="r" b="b"/>
              <a:pathLst>
                <a:path w="9930765" h="1286510">
                  <a:moveTo>
                    <a:pt x="0" y="1286256"/>
                  </a:moveTo>
                  <a:lnTo>
                    <a:pt x="9930384" y="1286256"/>
                  </a:lnTo>
                  <a:lnTo>
                    <a:pt x="9930384" y="0"/>
                  </a:lnTo>
                  <a:lnTo>
                    <a:pt x="0" y="0"/>
                  </a:lnTo>
                  <a:lnTo>
                    <a:pt x="0" y="1286256"/>
                  </a:lnTo>
                  <a:close/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4141" y="1586912"/>
            <a:ext cx="993965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4060">
              <a:lnSpc>
                <a:spcPct val="100000"/>
              </a:lnSpc>
            </a:pPr>
            <a:r>
              <a:rPr lang="es-MX" sz="1500" dirty="0">
                <a:latin typeface="Candara" panose="020E0502030303020204" pitchFamily="34" charset="0"/>
                <a:cs typeface="Verdana"/>
              </a:rPr>
              <a:t>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QR</a:t>
            </a:r>
            <a:r>
              <a:rPr lang="es-MX" sz="1500" dirty="0">
                <a:latin typeface="Candara" panose="020E0502030303020204" pitchFamily="34" charset="0"/>
                <a:cs typeface="Verdana"/>
              </a:rPr>
              <a:t> del formulario para el registro del Servicio Social se encontrará abierto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del 12 hasta al 21 de Febrero 2024 </a:t>
            </a:r>
            <a:r>
              <a:rPr lang="es-MX" sz="1500" dirty="0">
                <a:latin typeface="Candara" panose="020E0502030303020204" pitchFamily="34" charset="0"/>
                <a:cs typeface="Verdana"/>
              </a:rPr>
              <a:t>en la pagina del ITT para poder darte de alta su Servicio Social sin prórroga. </a:t>
            </a: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5872" y="91439"/>
            <a:ext cx="6620256" cy="89611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8204" y="1495195"/>
            <a:ext cx="1008888" cy="10088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EF425C-95D4-4E8D-B5A2-62B49292E9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00" t="8889" r="33428" b="41652"/>
          <a:stretch/>
        </p:blipFill>
        <p:spPr>
          <a:xfrm>
            <a:off x="1199144" y="2684275"/>
            <a:ext cx="5190565" cy="423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3EB241-AFED-41BF-A2F5-7CFF84E7B2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59" t="52965" r="66899" b="21648"/>
          <a:stretch/>
        </p:blipFill>
        <p:spPr>
          <a:xfrm>
            <a:off x="7315200" y="3175241"/>
            <a:ext cx="3258814" cy="32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708"/>
            <a:ext cx="4075567" cy="611428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91976" y="1168994"/>
            <a:ext cx="10049510" cy="1408430"/>
            <a:chOff x="1066800" y="3517391"/>
            <a:chExt cx="10049510" cy="14084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3517391"/>
              <a:ext cx="10049256" cy="14081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30807" y="3561587"/>
              <a:ext cx="9926320" cy="1286510"/>
            </a:xfrm>
            <a:custGeom>
              <a:avLst/>
              <a:gdLst/>
              <a:ahLst/>
              <a:cxnLst/>
              <a:rect l="l" t="t" r="r" b="b"/>
              <a:pathLst>
                <a:path w="9926320" h="1286510">
                  <a:moveTo>
                    <a:pt x="9925812" y="0"/>
                  </a:moveTo>
                  <a:lnTo>
                    <a:pt x="0" y="0"/>
                  </a:lnTo>
                  <a:lnTo>
                    <a:pt x="0" y="1286256"/>
                  </a:lnTo>
                  <a:lnTo>
                    <a:pt x="9925812" y="1286256"/>
                  </a:lnTo>
                  <a:lnTo>
                    <a:pt x="99258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0807" y="3561587"/>
              <a:ext cx="9926320" cy="1286510"/>
            </a:xfrm>
            <a:custGeom>
              <a:avLst/>
              <a:gdLst/>
              <a:ahLst/>
              <a:cxnLst/>
              <a:rect l="l" t="t" r="r" b="b"/>
              <a:pathLst>
                <a:path w="9926320" h="1286510">
                  <a:moveTo>
                    <a:pt x="0" y="1286256"/>
                  </a:moveTo>
                  <a:lnTo>
                    <a:pt x="9925812" y="1286256"/>
                  </a:lnTo>
                  <a:lnTo>
                    <a:pt x="9925812" y="0"/>
                  </a:lnTo>
                  <a:lnTo>
                    <a:pt x="0" y="0"/>
                  </a:lnTo>
                  <a:lnTo>
                    <a:pt x="0" y="1286256"/>
                  </a:lnTo>
                  <a:close/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8200" y="1385644"/>
            <a:ext cx="10144103" cy="49180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004060" algn="just">
              <a:lnSpc>
                <a:spcPct val="100000"/>
              </a:lnSpc>
              <a:spcBef>
                <a:spcPts val="234"/>
              </a:spcBef>
            </a:pPr>
            <a:r>
              <a:rPr lang="es-MX" sz="1500" dirty="0">
                <a:latin typeface="Candara" panose="020E0502030303020204" pitchFamily="34" charset="0"/>
                <a:cs typeface="Verdana"/>
              </a:rPr>
              <a:t>Revisar en el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“BANCO DE DEPENDENCIAS</a:t>
            </a:r>
            <a:r>
              <a:rPr lang="es-MX" sz="1500" dirty="0">
                <a:latin typeface="Candara" panose="020E0502030303020204" pitchFamily="34" charset="0"/>
                <a:cs typeface="Verdana"/>
              </a:rPr>
              <a:t>” que el Organismo se encuentre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AUTORIZADA</a:t>
            </a:r>
            <a:r>
              <a:rPr lang="es-MX" sz="1500" dirty="0">
                <a:latin typeface="Candara" panose="020E0502030303020204" pitchFamily="34" charset="0"/>
                <a:cs typeface="Verdana"/>
              </a:rPr>
              <a:t> para que de esa manera usted pueda realizar su Servicio Social </a:t>
            </a: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5872" y="91439"/>
            <a:ext cx="6620256" cy="8961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AA423D-23AB-4AAA-8717-620813AE6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" t="20281" r="20666" b="7213"/>
          <a:stretch/>
        </p:blipFill>
        <p:spPr>
          <a:xfrm>
            <a:off x="4847462" y="2577169"/>
            <a:ext cx="5925948" cy="43398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979309-4C4F-4C1A-8E06-AF1EF0F52C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00" t="52072" r="15334" b="37579"/>
          <a:stretch/>
        </p:blipFill>
        <p:spPr>
          <a:xfrm>
            <a:off x="1355538" y="3571082"/>
            <a:ext cx="2860668" cy="12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9">
            <a:extLst>
              <a:ext uri="{FF2B5EF4-FFF2-40B4-BE49-F238E27FC236}">
                <a16:creationId xmlns:a16="http://schemas.microsoft.com/office/drawing/2014/main" id="{BC77A2DD-CC9D-4CFE-B096-60C6543A62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87348"/>
            <a:ext cx="7772400" cy="820013"/>
          </a:xfrm>
          <a:prstGeom prst="rect">
            <a:avLst/>
          </a:prstGeom>
        </p:spPr>
      </p:pic>
      <p:sp>
        <p:nvSpPr>
          <p:cNvPr id="3" name="object 18">
            <a:extLst>
              <a:ext uri="{FF2B5EF4-FFF2-40B4-BE49-F238E27FC236}">
                <a16:creationId xmlns:a16="http://schemas.microsoft.com/office/drawing/2014/main" id="{178E9564-A57D-4B45-952B-21AC9DEA8C95}"/>
              </a:ext>
            </a:extLst>
          </p:cNvPr>
          <p:cNvSpPr txBox="1"/>
          <p:nvPr/>
        </p:nvSpPr>
        <p:spPr>
          <a:xfrm>
            <a:off x="3505200" y="1676400"/>
            <a:ext cx="8458200" cy="159338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2004060">
              <a:spcBef>
                <a:spcPts val="1425"/>
              </a:spcBef>
            </a:pPr>
            <a:r>
              <a:rPr lang="es-MX" sz="1600" dirty="0">
                <a:latin typeface="Candara" panose="020E0502030303020204" pitchFamily="34" charset="0"/>
                <a:cs typeface="Verdana"/>
              </a:rPr>
              <a:t>Si la dependencia no se encuentra en 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BANCO DE DEPENDENCIAS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entonces tienes que proporcionarle 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QR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  del formulario de PRE-REGISTRO que se encontrará abierto del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12 hasta al 21 de Febrero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 </a:t>
            </a:r>
          </a:p>
          <a:p>
            <a:pPr marL="2004060">
              <a:spcBef>
                <a:spcPts val="1425"/>
              </a:spcBef>
            </a:pPr>
            <a:r>
              <a:rPr lang="es-MX" sz="1600" b="1" i="1" u="sng" dirty="0">
                <a:solidFill>
                  <a:srgbClr val="FF0000"/>
                </a:solidFill>
                <a:latin typeface="Candara" panose="020E0502030303020204" pitchFamily="34" charset="0"/>
                <a:cs typeface="Verdana"/>
              </a:rPr>
              <a:t>IMPORTANTE UNICAMENTE LA DEPENDENCIA PUEDE LLENAR EL FORMULARIO</a:t>
            </a:r>
            <a:endParaRPr sz="1600" b="1" i="1" u="sng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1D6FA4-DC1E-45B7-8138-BE9DFBB22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1" t="9478" r="33749" b="5556"/>
          <a:stretch/>
        </p:blipFill>
        <p:spPr>
          <a:xfrm>
            <a:off x="782378" y="1064976"/>
            <a:ext cx="4295359" cy="57462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3F8AF3-A253-45C8-842D-D02383DE3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74" t="57091" r="13692" b="16213"/>
          <a:stretch/>
        </p:blipFill>
        <p:spPr>
          <a:xfrm>
            <a:off x="7391400" y="3447899"/>
            <a:ext cx="2819400" cy="28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7063B6-8D59-41A4-BF44-8A379F665F58}"/>
              </a:ext>
            </a:extLst>
          </p:cNvPr>
          <p:cNvSpPr txBox="1"/>
          <p:nvPr/>
        </p:nvSpPr>
        <p:spPr>
          <a:xfrm>
            <a:off x="1582712" y="794657"/>
            <a:ext cx="89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57C6BC-8DE3-4002-8F92-CE5E52152458}"/>
              </a:ext>
            </a:extLst>
          </p:cNvPr>
          <p:cNvSpPr txBox="1"/>
          <p:nvPr/>
        </p:nvSpPr>
        <p:spPr>
          <a:xfrm>
            <a:off x="773885" y="1064622"/>
            <a:ext cx="99061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Después de haber llenado el formulario del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QR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 de registro del Servicio Social usted deberá ingresar a la pagina del ITT a partir del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29 febrero 2024 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en la sección </a:t>
            </a:r>
            <a:r>
              <a:rPr lang="es-MX" sz="1600" b="1" dirty="0">
                <a:latin typeface="Candara" panose="020E0502030303020204" pitchFamily="34" charset="0"/>
                <a:cs typeface="Aharoni" panose="02010803020104030203" pitchFamily="2" charset="-79"/>
              </a:rPr>
              <a:t>Alumnos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 en el apartado </a:t>
            </a:r>
            <a:r>
              <a:rPr lang="es-MX" sz="1600" b="1" dirty="0">
                <a:latin typeface="Candara" panose="020E0502030303020204" pitchFamily="34" charset="0"/>
                <a:cs typeface="Aharoni" panose="02010803020104030203" pitchFamily="2" charset="-79"/>
              </a:rPr>
              <a:t>Servicio Social 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dirigirte al </a:t>
            </a:r>
            <a:r>
              <a:rPr lang="es-MX" sz="1600" b="1" dirty="0">
                <a:latin typeface="Candara" panose="020E0502030303020204" pitchFamily="34" charset="0"/>
                <a:cs typeface="Aharoni" panose="02010803020104030203" pitchFamily="2" charset="-79"/>
              </a:rPr>
              <a:t>Botón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 </a:t>
            </a:r>
            <a:r>
              <a:rPr lang="es-MX" sz="1600" b="1" dirty="0">
                <a:latin typeface="Candara" panose="020E0502030303020204" pitchFamily="34" charset="0"/>
                <a:cs typeface="Aharoni" panose="02010803020104030203" pitchFamily="2" charset="-79"/>
              </a:rPr>
              <a:t>Rosa “Expediente de Servicio Social” 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entrar con tu </a:t>
            </a:r>
            <a:r>
              <a:rPr lang="es-MX" sz="1600" b="1" dirty="0">
                <a:latin typeface="Candara" panose="020E0502030303020204" pitchFamily="34" charset="0"/>
                <a:cs typeface="Aharoni" panose="02010803020104030203" pitchFamily="2" charset="-79"/>
              </a:rPr>
              <a:t>Numero de Control </a:t>
            </a:r>
            <a:r>
              <a:rPr lang="es-MX" sz="1600" dirty="0">
                <a:latin typeface="Candara" panose="020E0502030303020204" pitchFamily="34" charset="0"/>
                <a:cs typeface="Aharoni" panose="02010803020104030203" pitchFamily="2" charset="-79"/>
              </a:rPr>
              <a:t>para la apertura de su expediente digital en la plataforma de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SITEC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2400" dirty="0">
              <a:solidFill>
                <a:srgbClr val="1A4FA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2400" dirty="0">
              <a:solidFill>
                <a:srgbClr val="1A4FA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EBE197-E398-486B-A890-67D75E1E0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3" t="33968" r="68031" b="55079"/>
          <a:stretch/>
        </p:blipFill>
        <p:spPr>
          <a:xfrm>
            <a:off x="8428877" y="2319287"/>
            <a:ext cx="1484408" cy="1126911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AA37302-D0C4-4144-8B71-C0AAED5B3FDE}"/>
              </a:ext>
            </a:extLst>
          </p:cNvPr>
          <p:cNvSpPr/>
          <p:nvPr/>
        </p:nvSpPr>
        <p:spPr>
          <a:xfrm rot="1564126">
            <a:off x="495265" y="2847225"/>
            <a:ext cx="466630" cy="113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2494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3580D61-9DE1-4562-B78B-2EE5980B7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4" t="30831" r="41077" b="32154"/>
          <a:stretch/>
        </p:blipFill>
        <p:spPr>
          <a:xfrm>
            <a:off x="3231737" y="2548478"/>
            <a:ext cx="2689461" cy="3661517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A5B3D8E-81FB-42D5-9981-5893C827B6CC}"/>
              </a:ext>
            </a:extLst>
          </p:cNvPr>
          <p:cNvSpPr/>
          <p:nvPr/>
        </p:nvSpPr>
        <p:spPr>
          <a:xfrm rot="1882832">
            <a:off x="443747" y="5780808"/>
            <a:ext cx="518706" cy="147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2494"/>
              </a:solidFill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4D4C4E46-50EF-4A04-8F35-BEF73BD9B6AF}"/>
              </a:ext>
            </a:extLst>
          </p:cNvPr>
          <p:cNvSpPr/>
          <p:nvPr/>
        </p:nvSpPr>
        <p:spPr>
          <a:xfrm rot="20983495">
            <a:off x="4212204" y="3405790"/>
            <a:ext cx="4227613" cy="1416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2494"/>
              </a:solidFill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78EF3590-CD85-40AC-BBB8-1A763F99C9A2}"/>
              </a:ext>
            </a:extLst>
          </p:cNvPr>
          <p:cNvSpPr/>
          <p:nvPr/>
        </p:nvSpPr>
        <p:spPr>
          <a:xfrm rot="5400000">
            <a:off x="8681373" y="3780293"/>
            <a:ext cx="798072" cy="181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2494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A170BB-44C7-F1EC-C2A3-603FE835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9" t="2422" r="720"/>
          <a:stretch/>
        </p:blipFill>
        <p:spPr>
          <a:xfrm>
            <a:off x="962994" y="2591649"/>
            <a:ext cx="1691539" cy="3661517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8AB30C8-8A49-3060-734F-2B4C38E1E617}"/>
              </a:ext>
            </a:extLst>
          </p:cNvPr>
          <p:cNvSpPr/>
          <p:nvPr/>
        </p:nvSpPr>
        <p:spPr>
          <a:xfrm>
            <a:off x="2707691" y="3743427"/>
            <a:ext cx="466630" cy="159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2494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5E9D5F4-6AEF-A13A-72C3-1BF92C604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6" r="1553" b="3916"/>
          <a:stretch/>
        </p:blipFill>
        <p:spPr>
          <a:xfrm>
            <a:off x="6270804" y="4459496"/>
            <a:ext cx="5477990" cy="1792090"/>
          </a:xfrm>
          <a:prstGeom prst="rect">
            <a:avLst/>
          </a:prstGeom>
        </p:spPr>
      </p:pic>
      <p:pic>
        <p:nvPicPr>
          <p:cNvPr id="16" name="object 19">
            <a:extLst>
              <a:ext uri="{FF2B5EF4-FFF2-40B4-BE49-F238E27FC236}">
                <a16:creationId xmlns:a16="http://schemas.microsoft.com/office/drawing/2014/main" id="{25CD7DFA-DD58-4D8C-BD2C-812DE26FDA8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4998" y="118432"/>
            <a:ext cx="7772400" cy="8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9">
            <a:extLst>
              <a:ext uri="{FF2B5EF4-FFF2-40B4-BE49-F238E27FC236}">
                <a16:creationId xmlns:a16="http://schemas.microsoft.com/office/drawing/2014/main" id="{78D9D127-9C83-4479-83A0-4D01F11B09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1772"/>
            <a:ext cx="7196328" cy="7531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41DDCE1D-B4C5-43F0-B367-2CD654D07EA7}"/>
              </a:ext>
            </a:extLst>
          </p:cNvPr>
          <p:cNvSpPr txBox="1">
            <a:spLocks/>
          </p:cNvSpPr>
          <p:nvPr/>
        </p:nvSpPr>
        <p:spPr>
          <a:xfrm>
            <a:off x="914637" y="622589"/>
            <a:ext cx="1127736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La apertura de su Expediente Digital en la Plataforma de SITEC estará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ABIERTA</a:t>
            </a:r>
            <a:r>
              <a:rPr lang="es-MX" dirty="0"/>
              <a:t> a partir del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DE FEBRERO 2024 </a:t>
            </a:r>
          </a:p>
          <a:p>
            <a:r>
              <a:rPr lang="es-MX" dirty="0"/>
              <a:t>Deberás capturar en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MAYUSCULAS</a:t>
            </a:r>
            <a:r>
              <a:rPr lang="es-MX" dirty="0"/>
              <a:t> y sin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ACENTOS</a:t>
            </a:r>
            <a:r>
              <a:rPr lang="es-MX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EE476-577B-4EA9-B490-BA11AB26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9" r="19857"/>
          <a:stretch/>
        </p:blipFill>
        <p:spPr>
          <a:xfrm>
            <a:off x="743066" y="1524000"/>
            <a:ext cx="4133733" cy="52917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780E365-1D87-4476-B02E-321A18A88EF8}"/>
              </a:ext>
            </a:extLst>
          </p:cNvPr>
          <p:cNvSpPr/>
          <p:nvPr/>
        </p:nvSpPr>
        <p:spPr>
          <a:xfrm>
            <a:off x="1600200" y="2549794"/>
            <a:ext cx="838200" cy="1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848089-166D-475F-AAFE-CD0671F89E0C}"/>
              </a:ext>
            </a:extLst>
          </p:cNvPr>
          <p:cNvSpPr/>
          <p:nvPr/>
        </p:nvSpPr>
        <p:spPr>
          <a:xfrm>
            <a:off x="1627414" y="2343713"/>
            <a:ext cx="612668" cy="12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8916438-92D4-40EF-9F2E-6897BFFB154E}"/>
              </a:ext>
            </a:extLst>
          </p:cNvPr>
          <p:cNvSpPr/>
          <p:nvPr/>
        </p:nvSpPr>
        <p:spPr>
          <a:xfrm>
            <a:off x="1600201" y="2748643"/>
            <a:ext cx="838200" cy="1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DD7EC4-6A01-4FBF-BD4F-F8F4813FAC69}"/>
              </a:ext>
            </a:extLst>
          </p:cNvPr>
          <p:cNvSpPr/>
          <p:nvPr/>
        </p:nvSpPr>
        <p:spPr>
          <a:xfrm>
            <a:off x="1600200" y="2947492"/>
            <a:ext cx="838200" cy="1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9DA217D-B1AB-4A97-B322-A2F9D49C6251}"/>
              </a:ext>
            </a:extLst>
          </p:cNvPr>
          <p:cNvSpPr txBox="1"/>
          <p:nvPr/>
        </p:nvSpPr>
        <p:spPr>
          <a:xfrm>
            <a:off x="5048134" y="1072267"/>
            <a:ext cx="6849283" cy="54534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CORREO INSTITUCIONAL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para poder entrar a su expediente digital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CAPTURAR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Mayúsculas sin Acento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 LA DEPENDENCIA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Deberá anotar de manera completa el nombre de la Dependencia igual con el mismo nombre que se registró en el formulario del QR y posteriormente revisar en el banco de dependencias que aparezca como autorizadas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PROGRAMA: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Deberás anotar un nombre de programa de una actividad primordial profesional que vayas a realizar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RESPONSABLE DEL PROGRAMA: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Deberás anotar a quien va dirigida la carta o/  asesor directo del Programa del Servicio Social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MODALIDAD: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Deberás anotar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Interno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 si es dentro de ITT,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Externo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 si es fuera del ITT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SECTOR: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Según corresponda 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dirty="0">
                <a:latin typeface="Candara" panose="020E0502030303020204" pitchFamily="34" charset="0"/>
                <a:cs typeface="Verdana"/>
              </a:rPr>
              <a:t>-Escuela anotaras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EDUCATIVA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,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dirty="0">
                <a:latin typeface="Candara" panose="020E0502030303020204" pitchFamily="34" charset="0"/>
                <a:cs typeface="Verdana"/>
              </a:rPr>
              <a:t>-Dependencia de gobierno anotarás 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PÚBLICA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,</a:t>
            </a:r>
          </a:p>
          <a:p>
            <a:pPr marL="558800" indent="-285750">
              <a:lnSpc>
                <a:spcPct val="100000"/>
              </a:lnSpc>
              <a:spcBef>
                <a:spcPts val="885"/>
              </a:spcBef>
              <a:buFontTx/>
              <a:buChar char="-"/>
            </a:pPr>
            <a:r>
              <a:rPr lang="es-MX" sz="1600" dirty="0">
                <a:latin typeface="Candara" panose="020E0502030303020204" pitchFamily="34" charset="0"/>
                <a:cs typeface="Verdana"/>
              </a:rPr>
              <a:t>Asociación civil  anotarás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SOCIAL</a:t>
            </a:r>
          </a:p>
          <a:p>
            <a:pPr marL="273050">
              <a:lnSpc>
                <a:spcPct val="100000"/>
              </a:lnSpc>
              <a:spcBef>
                <a:spcPts val="885"/>
              </a:spcBef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GUARDAR</a:t>
            </a:r>
            <a:r>
              <a:rPr lang="es-MX" sz="1600" b="1" dirty="0">
                <a:latin typeface="Candara" panose="020E0502030303020204" pitchFamily="34" charset="0"/>
                <a:cs typeface="Verdana"/>
              </a:rPr>
              <a:t> </a:t>
            </a:r>
            <a:r>
              <a:rPr lang="es-MX" sz="1600" dirty="0">
                <a:latin typeface="Candara" panose="020E0502030303020204" pitchFamily="34" charset="0"/>
                <a:cs typeface="Verdana"/>
              </a:rPr>
              <a:t>una vez terminado de capturar todos los datos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0732D8B-1207-431B-A6A9-57067E825940}"/>
              </a:ext>
            </a:extLst>
          </p:cNvPr>
          <p:cNvSpPr/>
          <p:nvPr/>
        </p:nvSpPr>
        <p:spPr>
          <a:xfrm>
            <a:off x="228600" y="1093047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√</a:t>
            </a:r>
            <a:endParaRPr lang="es-MX" sz="3200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31809979-EB1B-473A-A5F8-94CF327B857F}"/>
              </a:ext>
            </a:extLst>
          </p:cNvPr>
          <p:cNvSpPr/>
          <p:nvPr/>
        </p:nvSpPr>
        <p:spPr>
          <a:xfrm rot="2654917">
            <a:off x="3026397" y="5506824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418707B-CF22-48A0-AB28-4CA827D0651D}"/>
              </a:ext>
            </a:extLst>
          </p:cNvPr>
          <p:cNvSpPr/>
          <p:nvPr/>
        </p:nvSpPr>
        <p:spPr>
          <a:xfrm>
            <a:off x="3352800" y="5346700"/>
            <a:ext cx="914400" cy="19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Guardar</a:t>
            </a:r>
          </a:p>
        </p:txBody>
      </p:sp>
    </p:spTree>
    <p:extLst>
      <p:ext uri="{BB962C8B-B14F-4D97-AF65-F5344CB8AC3E}">
        <p14:creationId xmlns:p14="http://schemas.microsoft.com/office/powerpoint/2010/main" val="8788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871" y="669904"/>
            <a:ext cx="6620256" cy="8961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2D3345-3155-4090-BE64-431BB058C835}"/>
              </a:ext>
            </a:extLst>
          </p:cNvPr>
          <p:cNvSpPr txBox="1"/>
          <p:nvPr/>
        </p:nvSpPr>
        <p:spPr>
          <a:xfrm>
            <a:off x="1219200" y="1460717"/>
            <a:ext cx="1013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√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   Descargarás el Manual 1 y los siguientes 6 formatos iniciales en la pagina del ITT para su llenado con firma y sello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0E5668E-9B45-4501-94B5-9A98512B6FB9}"/>
              </a:ext>
            </a:extLst>
          </p:cNvPr>
          <p:cNvSpPr/>
          <p:nvPr/>
        </p:nvSpPr>
        <p:spPr>
          <a:xfrm>
            <a:off x="1701800" y="2438487"/>
            <a:ext cx="3860800" cy="37979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4CC57C-2909-4F04-9EF1-A89CDA4B6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19" y="2391685"/>
            <a:ext cx="3658761" cy="38915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BC5AC0-3698-49AC-9225-27194C8DD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14" t="35539" r="35778" b="27593"/>
          <a:stretch/>
        </p:blipFill>
        <p:spPr>
          <a:xfrm>
            <a:off x="6324600" y="2009112"/>
            <a:ext cx="4191000" cy="42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5903EE-E49D-4FC7-84D4-5060C36A9EC5}"/>
              </a:ext>
            </a:extLst>
          </p:cNvPr>
          <p:cNvSpPr txBox="1"/>
          <p:nvPr/>
        </p:nvSpPr>
        <p:spPr>
          <a:xfrm>
            <a:off x="886498" y="871631"/>
            <a:ext cx="1067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  <a:cs typeface="Aharoni" panose="02010803020104030203" pitchFamily="2" charset="-79"/>
              </a:rPr>
              <a:t>Ahora pasaremos al llenado de los formatos éstos deberán ser llenados a computadora con firma y sello </a:t>
            </a:r>
          </a:p>
          <a:p>
            <a:r>
              <a:rPr lang="es-MX" dirty="0">
                <a:latin typeface="Candara" panose="020E0502030303020204" pitchFamily="34" charset="0"/>
                <a:cs typeface="Aharoni" panose="02010803020104030203" pitchFamily="2" charset="-79"/>
              </a:rPr>
              <a:t>de la dependencia solo se llenará un formato según el organismo que corresponda</a:t>
            </a:r>
            <a:endParaRPr lang="es-MX" dirty="0">
              <a:latin typeface="Candara" panose="020E0502030303020204" pitchFamily="34" charset="0"/>
            </a:endParaRPr>
          </a:p>
          <a:p>
            <a:r>
              <a:rPr lang="es-MX" sz="1400" dirty="0">
                <a:solidFill>
                  <a:srgbClr val="1A4FA6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45059E-941A-4DA6-9482-57E72F1ECE7F}"/>
              </a:ext>
            </a:extLst>
          </p:cNvPr>
          <p:cNvSpPr/>
          <p:nvPr/>
        </p:nvSpPr>
        <p:spPr>
          <a:xfrm>
            <a:off x="5947592" y="990601"/>
            <a:ext cx="5584161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>
              <a:spcBef>
                <a:spcPts val="885"/>
              </a:spcBef>
            </a:pP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</a:p>
          <a:p>
            <a:pPr marL="730250" lvl="1">
              <a:spcBef>
                <a:spcPts val="885"/>
              </a:spcBef>
            </a:pP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730250" lvl="1">
              <a:spcBef>
                <a:spcPts val="885"/>
              </a:spcBef>
            </a:pP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</a:t>
            </a:r>
            <a:r>
              <a:rPr lang="es-MX" sz="1050" b="1" dirty="0">
                <a:latin typeface="Candara" panose="020E0502030303020204" pitchFamily="34" charset="0"/>
                <a:cs typeface="Arial" panose="020B0604020202020204" pitchFamily="34" charset="0"/>
              </a:rPr>
              <a:t>PROGRAMA EXTERNO / PROGRAMA INTERNO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DEPENDENCIA RECEPTORA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de manera completa el nombre de la Dependencia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 </a:t>
            </a: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RESPONSABLE DE LA DEPENDENCIA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el nombre del Director General o Titular responsable de la dependencia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DEPTO O ÁREA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el nombre del Depto. o Área en donde realizarás su Servicio Social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JEFE DE DEPTO O ÁREA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el nombre del Jefe de Depto. o Área y en la parte inferior  anotará de nuevo su nombre completo con firma original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ASESOR DIRECTO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el nombre del Asesor directo del Programa del Servicio Social y en la parte inferior anotará de nuevo su nombre completo con firma original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DATOS GENERALES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los datos de la dependencia es indispensable los correos, teléfonos, dirección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NOMBRE DEL PROGRAMA: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un nombre de programa de una actividad primordial profesional a realizar NO es valido como nombre de programa Servicio Social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FECHA DE SOLICITUD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Anotar 01 febrero 2024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SELLO DE LA DEPENDENCIA </a:t>
            </a:r>
            <a:r>
              <a: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Verdana"/>
              </a:rPr>
              <a:t>La dependencia  sellará en original el formato</a:t>
            </a:r>
          </a:p>
          <a:p>
            <a:pPr marL="901700" lvl="1" indent="-171450">
              <a:spcBef>
                <a:spcPts val="885"/>
              </a:spcBef>
              <a:buFont typeface="Arial" panose="020B0604020202020204" pitchFamily="34" charset="0"/>
              <a:buChar char="•"/>
            </a:pPr>
            <a:r>
              <a:rPr lang="es-MX" sz="1050" b="1" dirty="0">
                <a:latin typeface="Candara" panose="020E0502030303020204" pitchFamily="34" charset="0"/>
                <a:cs typeface="Verdana"/>
              </a:rPr>
              <a:t>CARGAR EL FORMATO EN EL CASILLERO QUE CORRESPONDA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4159598-65AE-4FF7-9EFD-677F420A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3" t="16190" r="27523" b="8888"/>
          <a:stretch/>
        </p:blipFill>
        <p:spPr>
          <a:xfrm>
            <a:off x="889895" y="2246054"/>
            <a:ext cx="2462627" cy="31766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B53587-033F-435F-8E73-866CF909E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8" t="16984" r="27427" b="11587"/>
          <a:stretch/>
        </p:blipFill>
        <p:spPr>
          <a:xfrm>
            <a:off x="3533855" y="2065067"/>
            <a:ext cx="2373751" cy="338305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A34E872-2695-4571-97C9-4B381A2AE89A}"/>
              </a:ext>
            </a:extLst>
          </p:cNvPr>
          <p:cNvSpPr txBox="1"/>
          <p:nvPr/>
        </p:nvSpPr>
        <p:spPr>
          <a:xfrm>
            <a:off x="873798" y="1527847"/>
            <a:ext cx="259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 Black" panose="020B0A04020102020204" pitchFamily="34" charset="0"/>
              </a:rPr>
              <a:t>FORMATO 1A- PROGRAMA EXTERNO</a:t>
            </a:r>
          </a:p>
          <a:p>
            <a:r>
              <a:rPr lang="es-MX" sz="900" dirty="0">
                <a:solidFill>
                  <a:srgbClr val="0070C0"/>
                </a:solidFill>
                <a:latin typeface="Arial Black" panose="020B0A04020102020204" pitchFamily="34" charset="0"/>
              </a:rPr>
              <a:t>LOS DATOS APLICA A DEPENDENCIAS DE GOBIERNO O UNA ASOCACION CIVIL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78CF2E-0BCB-4094-BC26-3E199534834C}"/>
              </a:ext>
            </a:extLst>
          </p:cNvPr>
          <p:cNvSpPr txBox="1"/>
          <p:nvPr/>
        </p:nvSpPr>
        <p:spPr>
          <a:xfrm>
            <a:off x="3628475" y="1560682"/>
            <a:ext cx="25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 Black" panose="020B0A04020102020204" pitchFamily="34" charset="0"/>
              </a:rPr>
              <a:t>FORMATO 1B- PROGRAMA INTERNO</a:t>
            </a:r>
          </a:p>
          <a:p>
            <a:r>
              <a:rPr lang="es-MX" sz="900" dirty="0">
                <a:solidFill>
                  <a:srgbClr val="0070C0"/>
                </a:solidFill>
                <a:latin typeface="Arial Black" panose="020B0A04020102020204" pitchFamily="34" charset="0"/>
              </a:rPr>
              <a:t>LOS DATOS APLICA AL ITT</a:t>
            </a:r>
          </a:p>
        </p:txBody>
      </p:sp>
      <p:pic>
        <p:nvPicPr>
          <p:cNvPr id="21" name="object 13">
            <a:extLst>
              <a:ext uri="{FF2B5EF4-FFF2-40B4-BE49-F238E27FC236}">
                <a16:creationId xmlns:a16="http://schemas.microsoft.com/office/drawing/2014/main" id="{DD2A90D8-3657-4137-8B35-B1D5A3B09E3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9858203">
            <a:off x="5797294" y="5559612"/>
            <a:ext cx="850949" cy="90554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8CA10EEF-2E9F-491D-A1B3-7290DAA8B357}"/>
              </a:ext>
            </a:extLst>
          </p:cNvPr>
          <p:cNvSpPr/>
          <p:nvPr/>
        </p:nvSpPr>
        <p:spPr>
          <a:xfrm>
            <a:off x="128458" y="253981"/>
            <a:ext cx="618655" cy="4187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MX" sz="3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01283-CB44-3C72-1256-F8B353AF2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84" y="5427864"/>
            <a:ext cx="4969933" cy="958615"/>
          </a:xfrm>
          <a:prstGeom prst="rect">
            <a:avLst/>
          </a:prstGeom>
        </p:spPr>
      </p:pic>
      <p:pic>
        <p:nvPicPr>
          <p:cNvPr id="12" name="object 19">
            <a:extLst>
              <a:ext uri="{FF2B5EF4-FFF2-40B4-BE49-F238E27FC236}">
                <a16:creationId xmlns:a16="http://schemas.microsoft.com/office/drawing/2014/main" id="{4A1C97CD-8E9F-4DED-819E-691DAD2E56D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85872" y="26577"/>
            <a:ext cx="6620256" cy="8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5447</TotalTime>
  <Words>1910</Words>
  <Application>Microsoft Office PowerPoint</Application>
  <PresentationFormat>Panorámica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Abadi</vt:lpstr>
      <vt:lpstr>Aharoni</vt:lpstr>
      <vt:lpstr>Arial</vt:lpstr>
      <vt:lpstr>Arial Black</vt:lpstr>
      <vt:lpstr>Berlin Sans FB Demi</vt:lpstr>
      <vt:lpstr>Calibri</vt:lpstr>
      <vt:lpstr>Candara</vt:lpstr>
      <vt:lpstr>Copperplate Gothic Bold</vt:lpstr>
      <vt:lpstr>Montserrat ExtraBold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que tengas los 6 formatos iniciales llenados con firma y sello los cargarás  en PDF a la plataforma de SITEC a partir del 29 de febrero 2024 para esto ingresarás a la página del ITT con su correo Institucional darás click al botón rosa “Expediente  de Servicio Social " entrarás con tu número de control para que puedas cargar los 6 formatos en el casillero que corresponda  </vt:lpstr>
      <vt:lpstr>Especificaciones importantes</vt:lpstr>
      <vt:lpstr>PROCESO DE REGISTRO  SERVICIO SOCIAL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Servicios Escolares Proceso de inscripción en línea</dc:title>
  <dc:creator>ASHLEE EVELIN ROBLES GALLEGOS</dc:creator>
  <cp:lastModifiedBy>LUCKY</cp:lastModifiedBy>
  <cp:revision>216</cp:revision>
  <cp:lastPrinted>2022-09-05T21:34:06Z</cp:lastPrinted>
  <dcterms:created xsi:type="dcterms:W3CDTF">2022-08-26T17:53:45Z</dcterms:created>
  <dcterms:modified xsi:type="dcterms:W3CDTF">2024-02-19T23:53:29Z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2022-08-26T00:00:00Z</vt:filetime>
  </property>
</Properties>
</file>